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1"/>
  </p:notesMasterIdLst>
  <p:handoutMasterIdLst>
    <p:handoutMasterId r:id="rId42"/>
  </p:handoutMasterIdLst>
  <p:sldIdLst>
    <p:sldId id="344" r:id="rId2"/>
    <p:sldId id="388" r:id="rId3"/>
    <p:sldId id="338" r:id="rId4"/>
    <p:sldId id="354" r:id="rId5"/>
    <p:sldId id="360" r:id="rId6"/>
    <p:sldId id="363" r:id="rId7"/>
    <p:sldId id="364" r:id="rId8"/>
    <p:sldId id="345" r:id="rId9"/>
    <p:sldId id="365" r:id="rId10"/>
    <p:sldId id="397" r:id="rId11"/>
    <p:sldId id="389" r:id="rId12"/>
    <p:sldId id="382" r:id="rId13"/>
    <p:sldId id="366" r:id="rId14"/>
    <p:sldId id="367" r:id="rId15"/>
    <p:sldId id="371" r:id="rId16"/>
    <p:sldId id="369" r:id="rId17"/>
    <p:sldId id="372" r:id="rId18"/>
    <p:sldId id="373" r:id="rId19"/>
    <p:sldId id="374" r:id="rId20"/>
    <p:sldId id="398" r:id="rId21"/>
    <p:sldId id="376" r:id="rId22"/>
    <p:sldId id="355" r:id="rId23"/>
    <p:sldId id="377" r:id="rId24"/>
    <p:sldId id="359" r:id="rId25"/>
    <p:sldId id="378" r:id="rId26"/>
    <p:sldId id="392" r:id="rId27"/>
    <p:sldId id="379" r:id="rId28"/>
    <p:sldId id="362" r:id="rId29"/>
    <p:sldId id="390" r:id="rId30"/>
    <p:sldId id="396" r:id="rId31"/>
    <p:sldId id="380" r:id="rId32"/>
    <p:sldId id="394" r:id="rId33"/>
    <p:sldId id="385" r:id="rId34"/>
    <p:sldId id="386" r:id="rId35"/>
    <p:sldId id="387" r:id="rId36"/>
    <p:sldId id="395" r:id="rId37"/>
    <p:sldId id="383" r:id="rId38"/>
    <p:sldId id="384" r:id="rId39"/>
    <p:sldId id="339"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BD14"/>
    <a:srgbClr val="525068"/>
    <a:srgbClr val="FCFCFC"/>
    <a:srgbClr val="555464"/>
    <a:srgbClr val="4B4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179" autoAdjust="0"/>
    <p:restoredTop sz="80103" autoAdjust="0"/>
  </p:normalViewPr>
  <p:slideViewPr>
    <p:cSldViewPr>
      <p:cViewPr>
        <p:scale>
          <a:sx n="76" d="100"/>
          <a:sy n="76" d="100"/>
        </p:scale>
        <p:origin x="792" y="648"/>
      </p:cViewPr>
      <p:guideLst>
        <p:guide orient="horz" pos="1620"/>
        <p:guide pos="2880"/>
      </p:guideLst>
    </p:cSldViewPr>
  </p:slideViewPr>
  <p:notesTextViewPr>
    <p:cViewPr>
      <p:scale>
        <a:sx n="1" d="1"/>
        <a:sy n="1" d="1"/>
      </p:scale>
      <p:origin x="0" y="0"/>
    </p:cViewPr>
  </p:notesTextViewPr>
  <p:notesViewPr>
    <p:cSldViewPr snapToGrid="0" snapToObjects="1">
      <p:cViewPr varScale="1">
        <p:scale>
          <a:sx n="73" d="100"/>
          <a:sy n="73" d="100"/>
        </p:scale>
        <p:origin x="-3440"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3183A-1356-7A44-9854-A1D3F7EB2CB8}" type="datetimeFigureOut">
              <a:rPr lang="en-US" smtClean="0">
                <a:latin typeface="Arial"/>
                <a:cs typeface="Arial"/>
              </a:rPr>
              <a:t>9/5/16</a:t>
            </a:fld>
            <a:endParaRPr lang="en-US"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8A85A2-821D-C34E-B01E-999292313745}"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2624953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BF052239-6C6F-472F-B175-F0FADCEE2BD3}" type="datetimeFigureOut">
              <a:rPr lang="en-US" smtClean="0"/>
              <a:pPr/>
              <a:t>9/5/16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E4FF5570-FE69-4FDF-99DA-8CDE436443CD}" type="slidenum">
              <a:rPr lang="en-US" smtClean="0"/>
              <a:pPr/>
              <a:t>‹#›</a:t>
            </a:fld>
            <a:endParaRPr lang="en-US" dirty="0"/>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a:ea typeface="+mn-ea"/>
        <a:cs typeface="Arial"/>
      </a:defRPr>
    </a:lvl1pPr>
    <a:lvl2pPr marL="457200" algn="l" defTabSz="914400" rtl="0" eaLnBrk="1" latinLnBrk="0" hangingPunct="1">
      <a:defRPr sz="1200" kern="1200">
        <a:solidFill>
          <a:schemeClr val="tx1"/>
        </a:solidFill>
        <a:latin typeface="Arial"/>
        <a:ea typeface="+mn-ea"/>
        <a:cs typeface="Arial"/>
      </a:defRPr>
    </a:lvl2pPr>
    <a:lvl3pPr marL="914400" algn="l" defTabSz="914400" rtl="0" eaLnBrk="1" latinLnBrk="0" hangingPunct="1">
      <a:defRPr sz="1200" kern="1200">
        <a:solidFill>
          <a:schemeClr val="tx1"/>
        </a:solidFill>
        <a:latin typeface="Arial"/>
        <a:ea typeface="+mn-ea"/>
        <a:cs typeface="Arial"/>
      </a:defRPr>
    </a:lvl3pPr>
    <a:lvl4pPr marL="1371600" algn="l" defTabSz="914400" rtl="0" eaLnBrk="1" latinLnBrk="0" hangingPunct="1">
      <a:defRPr sz="1200" kern="1200">
        <a:solidFill>
          <a:schemeClr val="tx1"/>
        </a:solidFill>
        <a:latin typeface="Arial"/>
        <a:ea typeface="+mn-ea"/>
        <a:cs typeface="Arial"/>
      </a:defRPr>
    </a:lvl4pPr>
    <a:lvl5pPr marL="1828800" algn="l" defTabSz="914400" rtl="0" eaLnBrk="1" latinLnBrk="0" hangingPunct="1">
      <a:defRPr sz="1200" kern="1200">
        <a:solidFill>
          <a:schemeClr val="tx1"/>
        </a:solidFill>
        <a:latin typeface="Arial"/>
        <a:ea typeface="+mn-ea"/>
        <a:cs typeface="Arial"/>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reactivemanifesto.org/glossary#System" TargetMode="External"/><Relationship Id="rId4" Type="http://schemas.openxmlformats.org/officeDocument/2006/relationships/hyperlink" Target="http://www.reactivemanifesto.org/glossary#Failure" TargetMode="External"/><Relationship Id="rId5" Type="http://schemas.openxmlformats.org/officeDocument/2006/relationships/hyperlink" Target="http://www.reactivemanifesto.org/glossary#Resource" TargetMode="External"/><Relationship Id="rId6" Type="http://schemas.openxmlformats.org/officeDocument/2006/relationships/hyperlink" Target="http://www.reactivemanifesto.org/glossary#Asynchronous" TargetMode="External"/><Relationship Id="rId7" Type="http://schemas.openxmlformats.org/officeDocument/2006/relationships/hyperlink" Target="http://www.reactivemanifesto.org/glossary#Message-Driven" TargetMode="External"/><Relationship Id="rId8" Type="http://schemas.openxmlformats.org/officeDocument/2006/relationships/hyperlink" Target="http://www.reactivemanifesto.org/glossary#Location-Transparency"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a:t>
            </a:fld>
            <a:endParaRPr lang="en-US" dirty="0"/>
          </a:p>
        </p:txBody>
      </p:sp>
    </p:spTree>
    <p:extLst>
      <p:ext uri="{BB962C8B-B14F-4D97-AF65-F5344CB8AC3E}">
        <p14:creationId xmlns:p14="http://schemas.microsoft.com/office/powerpoint/2010/main" val="449156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 </a:t>
            </a:r>
            <a:r>
              <a:rPr lang="en-US" dirty="0" smtClean="0"/>
              <a:t>service:</a:t>
            </a:r>
          </a:p>
          <a:p>
            <a:endParaRPr lang="en-US" dirty="0" smtClean="0"/>
          </a:p>
          <a:p>
            <a:r>
              <a:rPr lang="nb-NO" sz="1200" b="1" kern="1200" dirty="0" smtClean="0">
                <a:solidFill>
                  <a:schemeClr val="tx1"/>
                </a:solidFill>
                <a:effectLst/>
                <a:latin typeface="Arial"/>
                <a:ea typeface="+mn-ea"/>
                <a:cs typeface="Arial"/>
              </a:rPr>
              <a:t>33TB </a:t>
            </a:r>
            <a:r>
              <a:rPr lang="nb-NO" sz="1200" b="1" kern="1200" dirty="0" err="1" smtClean="0">
                <a:solidFill>
                  <a:schemeClr val="tx1"/>
                </a:solidFill>
                <a:effectLst/>
                <a:latin typeface="Arial"/>
                <a:ea typeface="+mn-ea"/>
                <a:cs typeface="Arial"/>
              </a:rPr>
              <a:t>Monthly</a:t>
            </a:r>
            <a:r>
              <a:rPr lang="nb-NO" sz="1200" b="1" kern="1200" dirty="0" smtClean="0">
                <a:solidFill>
                  <a:schemeClr val="tx1"/>
                </a:solidFill>
                <a:effectLst/>
                <a:latin typeface="Arial"/>
                <a:ea typeface="+mn-ea"/>
                <a:cs typeface="Arial"/>
              </a:rPr>
              <a:t> </a:t>
            </a:r>
            <a:r>
              <a:rPr lang="nb-NO" sz="1200" b="1" kern="1200" dirty="0" smtClean="0">
                <a:solidFill>
                  <a:schemeClr val="tx1"/>
                </a:solidFill>
                <a:effectLst/>
                <a:latin typeface="Arial"/>
                <a:ea typeface="+mn-ea"/>
                <a:cs typeface="Arial"/>
                <a:sym typeface="Wingdings"/>
              </a:rPr>
              <a:t> 1.1 TB </a:t>
            </a:r>
            <a:r>
              <a:rPr lang="nb-NO" sz="1200" b="1" kern="1200" dirty="0" err="1" smtClean="0">
                <a:solidFill>
                  <a:schemeClr val="tx1"/>
                </a:solidFill>
                <a:effectLst/>
                <a:latin typeface="Arial"/>
                <a:ea typeface="+mn-ea"/>
                <a:cs typeface="Arial"/>
                <a:sym typeface="Wingdings"/>
              </a:rPr>
              <a:t>daily</a:t>
            </a:r>
            <a:r>
              <a:rPr lang="nb-NO" sz="1200" b="1" kern="1200" dirty="0" smtClean="0">
                <a:solidFill>
                  <a:schemeClr val="tx1"/>
                </a:solidFill>
                <a:effectLst/>
                <a:latin typeface="Arial"/>
                <a:ea typeface="+mn-ea"/>
                <a:cs typeface="Arial"/>
                <a:sym typeface="Wingdings"/>
              </a:rPr>
              <a:t> </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12</a:t>
            </a:fld>
            <a:endParaRPr lang="en-US" dirty="0"/>
          </a:p>
        </p:txBody>
      </p:sp>
    </p:spTree>
    <p:extLst>
      <p:ext uri="{BB962C8B-B14F-4D97-AF65-F5344CB8AC3E}">
        <p14:creationId xmlns:p14="http://schemas.microsoft.com/office/powerpoint/2010/main" val="750670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The distributed storage system Cassandra, for example, runs on top of hundreds of commodity nodes spread across different data centers. Because the commodity hardware is scaled out horizontally, Cassandra is fault tolerant and does not have a single point of failure (</a:t>
            </a:r>
            <a:r>
              <a:rPr lang="en-US" sz="1200" b="0" i="0" kern="1200" dirty="0" err="1" smtClean="0">
                <a:solidFill>
                  <a:schemeClr val="tx1"/>
                </a:solidFill>
                <a:effectLst/>
                <a:latin typeface="Arial"/>
                <a:ea typeface="+mn-ea"/>
                <a:cs typeface="Arial"/>
              </a:rPr>
              <a:t>SPoF</a:t>
            </a:r>
            <a:r>
              <a:rPr lang="en-US" sz="1200" b="0" i="0" kern="1200" dirty="0" smtClean="0">
                <a:solidFill>
                  <a:schemeClr val="tx1"/>
                </a:solidFill>
                <a:effectLst/>
                <a:latin typeface="Arial"/>
                <a:ea typeface="+mn-ea"/>
                <a:cs typeface="Arial"/>
              </a:rPr>
              <a:t>).</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13</a:t>
            </a:fld>
            <a:endParaRPr lang="en-US" dirty="0"/>
          </a:p>
        </p:txBody>
      </p:sp>
    </p:spTree>
    <p:extLst>
      <p:ext uri="{BB962C8B-B14F-4D97-AF65-F5344CB8AC3E}">
        <p14:creationId xmlns:p14="http://schemas.microsoft.com/office/powerpoint/2010/main" val="18737792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Cassandra supports a per-operation tradeoff between consistency and availability through </a:t>
            </a:r>
            <a:r>
              <a:rPr lang="en-US" sz="1200" b="0" i="1" kern="1200" dirty="0" smtClean="0">
                <a:solidFill>
                  <a:schemeClr val="tx1"/>
                </a:solidFill>
                <a:effectLst/>
                <a:latin typeface="Arial"/>
                <a:ea typeface="+mn-ea"/>
                <a:cs typeface="Arial"/>
              </a:rPr>
              <a:t>Consistency Levels</a:t>
            </a:r>
            <a:r>
              <a:rPr lang="en-US" sz="1200" b="0" i="0" kern="1200" dirty="0" smtClean="0">
                <a:solidFill>
                  <a:schemeClr val="tx1"/>
                </a:solidFill>
                <a:effectLst/>
                <a:latin typeface="Arial"/>
                <a:ea typeface="+mn-ea"/>
                <a:cs typeface="Arial"/>
              </a:rPr>
              <a:t>.</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The following consistency levels are available:</a:t>
            </a:r>
          </a:p>
          <a:p>
            <a:r>
              <a:rPr lang="en-US" b="1" dirty="0" smtClean="0">
                <a:effectLst/>
              </a:rPr>
              <a:t>ONE</a:t>
            </a:r>
            <a:r>
              <a:rPr lang="en-US" dirty="0" smtClean="0">
                <a:effectLst/>
              </a:rPr>
              <a:t> : </a:t>
            </a:r>
            <a:r>
              <a:rPr lang="en-US" dirty="0" smtClean="0"/>
              <a:t>Only a single replica must respond.</a:t>
            </a:r>
          </a:p>
          <a:p>
            <a:r>
              <a:rPr lang="en-US" b="1" dirty="0" smtClean="0">
                <a:effectLst/>
              </a:rPr>
              <a:t>TWO</a:t>
            </a:r>
            <a:r>
              <a:rPr lang="en-US" dirty="0" smtClean="0">
                <a:effectLst/>
              </a:rPr>
              <a:t> :</a:t>
            </a:r>
            <a:r>
              <a:rPr lang="en-US" dirty="0" smtClean="0"/>
              <a:t>Two replicas must respond.</a:t>
            </a:r>
          </a:p>
          <a:p>
            <a:r>
              <a:rPr lang="en-US" b="1" dirty="0" smtClean="0">
                <a:effectLst/>
              </a:rPr>
              <a:t>THREE</a:t>
            </a:r>
            <a:r>
              <a:rPr lang="en-US" dirty="0" smtClean="0">
                <a:effectLst/>
              </a:rPr>
              <a:t> : </a:t>
            </a:r>
            <a:r>
              <a:rPr lang="en-US" dirty="0" smtClean="0"/>
              <a:t>Three replicas must respond.</a:t>
            </a:r>
          </a:p>
          <a:p>
            <a:r>
              <a:rPr lang="en-US" b="1" dirty="0" smtClean="0">
                <a:effectLst/>
              </a:rPr>
              <a:t>QUORUM</a:t>
            </a:r>
            <a:r>
              <a:rPr lang="en-US" b="1" dirty="0" smtClean="0"/>
              <a:t>A</a:t>
            </a:r>
            <a:r>
              <a:rPr lang="en-US" dirty="0" smtClean="0"/>
              <a:t> : majority (n/2 + 1) of the replicas must respond.</a:t>
            </a:r>
          </a:p>
          <a:p>
            <a:r>
              <a:rPr lang="en-US" b="1" dirty="0" smtClean="0">
                <a:effectLst/>
              </a:rPr>
              <a:t>ALL</a:t>
            </a:r>
            <a:r>
              <a:rPr lang="en-US" dirty="0" smtClean="0">
                <a:effectLst/>
              </a:rPr>
              <a:t> :</a:t>
            </a:r>
            <a:r>
              <a:rPr lang="en-US" dirty="0" smtClean="0"/>
              <a:t>All of the replicas must respond.</a:t>
            </a:r>
          </a:p>
          <a:p>
            <a:r>
              <a:rPr lang="en-US" b="1" dirty="0" smtClean="0">
                <a:effectLst/>
              </a:rPr>
              <a:t>LOCAL_QUORUM</a:t>
            </a:r>
            <a:r>
              <a:rPr lang="en-US" b="1" dirty="0" smtClean="0"/>
              <a:t>A</a:t>
            </a:r>
            <a:r>
              <a:rPr lang="en-US" dirty="0" smtClean="0"/>
              <a:t> :majority of the replicas in the local datacenter (whichever datacenter the coordinator is in) must respond.</a:t>
            </a:r>
          </a:p>
          <a:p>
            <a:r>
              <a:rPr lang="en-US" b="1" dirty="0" smtClean="0">
                <a:effectLst/>
              </a:rPr>
              <a:t>EACH_QUORUM</a:t>
            </a:r>
            <a:r>
              <a:rPr lang="en-US" b="1" dirty="0" smtClean="0"/>
              <a:t>A</a:t>
            </a:r>
            <a:r>
              <a:rPr lang="en-US" dirty="0" smtClean="0"/>
              <a:t> : majority of the replicas in each datacenter must respond.</a:t>
            </a:r>
          </a:p>
          <a:p>
            <a:r>
              <a:rPr lang="en-US" b="1" dirty="0" smtClean="0">
                <a:effectLst/>
              </a:rPr>
              <a:t>LOCAL_ONE</a:t>
            </a:r>
            <a:r>
              <a:rPr lang="en-US" dirty="0" smtClean="0">
                <a:effectLst/>
              </a:rPr>
              <a:t> : </a:t>
            </a:r>
            <a:r>
              <a:rPr lang="en-US" dirty="0" smtClean="0"/>
              <a:t>Only a single replica must respond. In a multi-datacenter cluster, this also </a:t>
            </a:r>
            <a:r>
              <a:rPr lang="en-US" dirty="0" err="1" smtClean="0"/>
              <a:t>gaurantees</a:t>
            </a:r>
            <a:r>
              <a:rPr lang="en-US" dirty="0" smtClean="0"/>
              <a:t> that read requests are not sent to replicas in a remote datacenter.</a:t>
            </a:r>
          </a:p>
          <a:p>
            <a:r>
              <a:rPr lang="en-US" b="1" dirty="0" smtClean="0">
                <a:effectLst/>
              </a:rPr>
              <a:t>ANY</a:t>
            </a:r>
            <a:r>
              <a:rPr lang="en-US" dirty="0" smtClean="0">
                <a:effectLst/>
              </a:rPr>
              <a:t> : </a:t>
            </a:r>
            <a:r>
              <a:rPr lang="en-US" dirty="0" smtClean="0"/>
              <a:t>A single replica may respond, or the coordinator may store a hint. If a hint is stored, the coordinator will later attempt to replay the hint and deliver the mutation to the replicas. This consistency level is only accepted for write operations.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19</a:t>
            </a:fld>
            <a:endParaRPr lang="en-US" dirty="0"/>
          </a:p>
        </p:txBody>
      </p:sp>
    </p:spTree>
    <p:extLst>
      <p:ext uri="{BB962C8B-B14F-4D97-AF65-F5344CB8AC3E}">
        <p14:creationId xmlns:p14="http://schemas.microsoft.com/office/powerpoint/2010/main" val="1417126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Arial"/>
                <a:ea typeface="+mn-ea"/>
                <a:cs typeface="Arial"/>
              </a:rPr>
              <a:t>Spark and Spark Streaming with the RDD concept at the core are inherently designed to recover from worker failures. </a:t>
            </a:r>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22</a:t>
            </a:fld>
            <a:endParaRPr lang="en-US" dirty="0"/>
          </a:p>
        </p:txBody>
      </p:sp>
    </p:spTree>
    <p:extLst>
      <p:ext uri="{BB962C8B-B14F-4D97-AF65-F5344CB8AC3E}">
        <p14:creationId xmlns:p14="http://schemas.microsoft.com/office/powerpoint/2010/main" val="12112489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smtClean="0">
                <a:solidFill>
                  <a:schemeClr val="tx1"/>
                </a:solidFill>
                <a:effectLst/>
                <a:latin typeface="Arial"/>
                <a:ea typeface="+mn-ea"/>
                <a:cs typeface="Arial"/>
              </a:rPr>
              <a:t>Stateful</a:t>
            </a:r>
            <a:r>
              <a:rPr lang="en-US" sz="1200" b="0" i="0" kern="1200" dirty="0" smtClean="0">
                <a:solidFill>
                  <a:schemeClr val="tx1"/>
                </a:solidFill>
                <a:effectLst/>
                <a:latin typeface="Arial"/>
                <a:ea typeface="+mn-ea"/>
                <a:cs typeface="Arial"/>
              </a:rPr>
              <a:t> exactly-once semantics out of the box.</a:t>
            </a:r>
          </a:p>
          <a:p>
            <a:endParaRPr lang="en-US" sz="1200" b="0" i="0" kern="1200" dirty="0" smtClean="0">
              <a:solidFill>
                <a:schemeClr val="tx1"/>
              </a:solidFill>
              <a:effectLst/>
              <a:latin typeface="Arial"/>
              <a:ea typeface="+mn-ea"/>
              <a:cs typeface="Arial"/>
            </a:endParaRP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Spark Streaming recovers both lost work and operator state (e.g. sliding windows) out of the box, without any extra code on your part.</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27</a:t>
            </a:fld>
            <a:endParaRPr lang="en-US" dirty="0"/>
          </a:p>
        </p:txBody>
      </p:sp>
    </p:spTree>
    <p:extLst>
      <p:ext uri="{BB962C8B-B14F-4D97-AF65-F5344CB8AC3E}">
        <p14:creationId xmlns:p14="http://schemas.microsoft.com/office/powerpoint/2010/main" val="1132111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sc.cassandraTable</a:t>
            </a:r>
            <a:r>
              <a:rPr lang="en-US" dirty="0" smtClean="0"/>
              <a:t>(</a:t>
            </a:r>
            <a:r>
              <a:rPr lang="en-US" sz="1200" kern="1200" dirty="0" smtClean="0">
                <a:solidFill>
                  <a:schemeClr val="tx1"/>
                </a:solidFill>
                <a:effectLst/>
                <a:latin typeface="Arial"/>
                <a:ea typeface="+mn-ea"/>
                <a:cs typeface="Arial"/>
              </a:rPr>
              <a:t>"</a:t>
            </a:r>
            <a:r>
              <a:rPr lang="en-US" sz="1200" kern="1200" dirty="0" err="1" smtClean="0">
                <a:solidFill>
                  <a:schemeClr val="tx1"/>
                </a:solidFill>
                <a:effectLst/>
                <a:latin typeface="Arial"/>
                <a:ea typeface="+mn-ea"/>
                <a:cs typeface="Arial"/>
              </a:rPr>
              <a:t>keyspace</a:t>
            </a:r>
            <a:r>
              <a:rPr lang="en-US" sz="1200" kern="1200" dirty="0" smtClean="0">
                <a:solidFill>
                  <a:schemeClr val="tx1"/>
                </a:solidFill>
                <a:effectLst/>
                <a:latin typeface="Arial"/>
                <a:ea typeface="+mn-ea"/>
                <a:cs typeface="Arial"/>
              </a:rPr>
              <a:t> name"</a:t>
            </a:r>
            <a:r>
              <a:rPr lang="en-US" dirty="0" smtClean="0"/>
              <a:t>, </a:t>
            </a:r>
            <a:r>
              <a:rPr lang="en-US" sz="1200" kern="1200" dirty="0" smtClean="0">
                <a:solidFill>
                  <a:schemeClr val="tx1"/>
                </a:solidFill>
                <a:effectLst/>
                <a:latin typeface="Arial"/>
                <a:ea typeface="+mn-ea"/>
                <a:cs typeface="Arial"/>
              </a:rPr>
              <a:t>"table name"</a:t>
            </a:r>
            <a:r>
              <a:rPr lang="en-US" dirty="0" smtClean="0"/>
              <a:t>)</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34</a:t>
            </a:fld>
            <a:endParaRPr lang="en-US" dirty="0"/>
          </a:p>
        </p:txBody>
      </p:sp>
    </p:spTree>
    <p:extLst>
      <p:ext uri="{BB962C8B-B14F-4D97-AF65-F5344CB8AC3E}">
        <p14:creationId xmlns:p14="http://schemas.microsoft.com/office/powerpoint/2010/main" val="288025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a:t>
            </a:fld>
            <a:endParaRPr lang="en-US" dirty="0"/>
          </a:p>
        </p:txBody>
      </p:sp>
    </p:spTree>
    <p:extLst>
      <p:ext uri="{BB962C8B-B14F-4D97-AF65-F5344CB8AC3E}">
        <p14:creationId xmlns:p14="http://schemas.microsoft.com/office/powerpoint/2010/main" val="5090658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t>4</a:t>
            </a:fld>
            <a:endParaRPr lang="en-US" dirty="0"/>
          </a:p>
        </p:txBody>
      </p:sp>
    </p:spTree>
    <p:extLst>
      <p:ext uri="{BB962C8B-B14F-4D97-AF65-F5344CB8AC3E}">
        <p14:creationId xmlns:p14="http://schemas.microsoft.com/office/powerpoint/2010/main" val="34732253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Volume : Terabytes, Records,</a:t>
            </a:r>
            <a:r>
              <a:rPr lang="en-US" baseline="0" dirty="0" smtClean="0"/>
              <a:t> Transactions, Tables, files</a:t>
            </a:r>
            <a:endParaRPr lang="en-US" dirty="0" smtClean="0"/>
          </a:p>
          <a:p>
            <a:r>
              <a:rPr lang="en-US" dirty="0" smtClean="0"/>
              <a:t>Velocity : Batch, Near real time, </a:t>
            </a:r>
            <a:r>
              <a:rPr lang="en-US" dirty="0" err="1" smtClean="0"/>
              <a:t>realtime</a:t>
            </a:r>
            <a:endParaRPr lang="en-US" dirty="0" smtClean="0"/>
          </a:p>
          <a:p>
            <a:r>
              <a:rPr lang="en-US" dirty="0" smtClean="0"/>
              <a:t>Variety : Structured,</a:t>
            </a:r>
            <a:r>
              <a:rPr lang="en-US" baseline="0" dirty="0" smtClean="0"/>
              <a:t> unstructured, semi structured</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5</a:t>
            </a:fld>
            <a:endParaRPr lang="en-US" dirty="0"/>
          </a:p>
        </p:txBody>
      </p:sp>
    </p:spTree>
    <p:extLst>
      <p:ext uri="{BB962C8B-B14F-4D97-AF65-F5344CB8AC3E}">
        <p14:creationId xmlns:p14="http://schemas.microsoft.com/office/powerpoint/2010/main" val="455354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a:ea typeface="+mn-ea"/>
                <a:cs typeface="Arial"/>
              </a:rPr>
              <a:t>Vertical scaling means that you scale by adding more power (CPU, RAM) to an existing machine</a:t>
            </a:r>
            <a:r>
              <a:rPr lang="en-US" sz="1200" b="0" i="0" kern="1200" dirty="0" smtClean="0">
                <a:solidFill>
                  <a:schemeClr val="tx1"/>
                </a:solidFill>
                <a:effectLst/>
                <a:latin typeface="Arial"/>
                <a:ea typeface="+mn-ea"/>
                <a:cs typeface="Arial"/>
              </a:rPr>
              <a:t>.</a:t>
            </a:r>
          </a:p>
          <a:p>
            <a:endParaRPr lang="en-US" sz="1200" b="0" i="0" kern="1200" dirty="0" smtClean="0">
              <a:solidFill>
                <a:schemeClr val="tx1"/>
              </a:solidFill>
              <a:effectLst/>
              <a:latin typeface="Arial"/>
              <a:ea typeface="+mn-ea"/>
              <a:cs typeface="Arial"/>
            </a:endParaRPr>
          </a:p>
          <a:p>
            <a:r>
              <a:rPr lang="en-US" sz="1200" b="0" i="0" kern="1200" dirty="0" smtClean="0">
                <a:solidFill>
                  <a:schemeClr val="tx1"/>
                </a:solidFill>
                <a:effectLst/>
                <a:latin typeface="Arial"/>
                <a:ea typeface="+mn-ea"/>
                <a:cs typeface="Arial"/>
              </a:rPr>
              <a:t>In vertical-scaling the data resides on a single node and scaling is done through multi-core i.e. spreading the load between the CPU and RAM resources of that machine.</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6</a:t>
            </a:fld>
            <a:endParaRPr lang="en-US" dirty="0"/>
          </a:p>
        </p:txBody>
      </p:sp>
    </p:spTree>
    <p:extLst>
      <p:ext uri="{BB962C8B-B14F-4D97-AF65-F5344CB8AC3E}">
        <p14:creationId xmlns:p14="http://schemas.microsoft.com/office/powerpoint/2010/main" val="278629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a:ea typeface="+mn-ea"/>
                <a:cs typeface="Arial"/>
              </a:rPr>
              <a:t>Horizontal scaling means that you scale by adding more machines into your pool of resources.</a:t>
            </a:r>
          </a:p>
          <a:p>
            <a:r>
              <a:rPr lang="en-US" sz="1200" b="0" i="0" kern="1200" dirty="0" smtClean="0">
                <a:solidFill>
                  <a:schemeClr val="tx1"/>
                </a:solidFill>
                <a:effectLst/>
                <a:latin typeface="Arial"/>
                <a:ea typeface="+mn-ea"/>
                <a:cs typeface="Arial"/>
              </a:rPr>
              <a:t>In a database horizontal-scaling is often based on </a:t>
            </a:r>
            <a:r>
              <a:rPr lang="en-US" sz="1200" b="1" i="0" kern="1200" dirty="0" smtClean="0">
                <a:solidFill>
                  <a:schemeClr val="tx1"/>
                </a:solidFill>
                <a:effectLst/>
                <a:latin typeface="Arial"/>
                <a:ea typeface="+mn-ea"/>
                <a:cs typeface="Arial"/>
              </a:rPr>
              <a:t>partitioning</a:t>
            </a:r>
            <a:r>
              <a:rPr lang="en-US" sz="1200" b="0" i="0" kern="1200" dirty="0" smtClean="0">
                <a:solidFill>
                  <a:schemeClr val="tx1"/>
                </a:solidFill>
                <a:effectLst/>
                <a:latin typeface="Arial"/>
                <a:ea typeface="+mn-ea"/>
                <a:cs typeface="Arial"/>
              </a:rPr>
              <a:t> of the data</a:t>
            </a:r>
          </a:p>
          <a:p>
            <a:r>
              <a:rPr lang="en-US" sz="1200" b="0" i="0" kern="1200" dirty="0" smtClean="0">
                <a:solidFill>
                  <a:schemeClr val="tx1"/>
                </a:solidFill>
                <a:effectLst/>
                <a:latin typeface="Arial"/>
                <a:ea typeface="+mn-ea"/>
                <a:cs typeface="Arial"/>
              </a:rPr>
              <a:t>i.e. each node contains only part of the data.</a:t>
            </a:r>
          </a:p>
          <a:p>
            <a:r>
              <a:rPr lang="en-US" sz="1200" b="0" i="0" kern="1200" dirty="0" smtClean="0">
                <a:solidFill>
                  <a:schemeClr val="tx1"/>
                </a:solidFill>
                <a:effectLst/>
                <a:latin typeface="Arial"/>
                <a:ea typeface="+mn-ea"/>
                <a:cs typeface="Arial"/>
              </a:rPr>
              <a:t>With horizontal-scaling it is often easier to scale dynamically by adding more machines into the existing pool.</a:t>
            </a:r>
          </a:p>
          <a:p>
            <a:r>
              <a:rPr lang="en-US" sz="1200" b="0" i="0" kern="1200" dirty="0" smtClean="0">
                <a:solidFill>
                  <a:schemeClr val="tx1"/>
                </a:solidFill>
                <a:effectLst/>
                <a:latin typeface="Arial"/>
                <a:ea typeface="+mn-ea"/>
                <a:cs typeface="Arial"/>
              </a:rPr>
              <a:t>If a cluster requires more resources to improve performance and provide high availability (HA), an administrator can scale out by adding more machine to the cluster.</a:t>
            </a:r>
            <a:endParaRPr lang="en-US" sz="1200" b="1" i="0" kern="1200" dirty="0" smtClean="0">
              <a:solidFill>
                <a:schemeClr val="tx1"/>
              </a:solidFill>
              <a:effectLst/>
              <a:latin typeface="Arial"/>
              <a:ea typeface="+mn-ea"/>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7</a:t>
            </a:fld>
            <a:endParaRPr lang="en-US" dirty="0"/>
          </a:p>
        </p:txBody>
      </p:sp>
    </p:spTree>
    <p:extLst>
      <p:ext uri="{BB962C8B-B14F-4D97-AF65-F5344CB8AC3E}">
        <p14:creationId xmlns:p14="http://schemas.microsoft.com/office/powerpoint/2010/main" val="1417084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Scalability</a:t>
            </a:r>
            <a:r>
              <a:rPr lang="en-US" baseline="0" dirty="0" smtClean="0"/>
              <a:t> : Hyper scale, load balancing, scale out.</a:t>
            </a:r>
          </a:p>
          <a:p>
            <a:r>
              <a:rPr lang="en-US" baseline="0" dirty="0" smtClean="0"/>
              <a:t>Availability : Failure resilient, rolling updates, recovery from failures.</a:t>
            </a:r>
          </a:p>
          <a:p>
            <a:r>
              <a:rPr lang="en-US" baseline="0" dirty="0" smtClean="0"/>
              <a:t>Manageability : Granular versioning, micro service</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9</a:t>
            </a:fld>
            <a:endParaRPr lang="en-US" dirty="0"/>
          </a:p>
        </p:txBody>
      </p:sp>
    </p:spTree>
    <p:extLst>
      <p:ext uri="{BB962C8B-B14F-4D97-AF65-F5344CB8AC3E}">
        <p14:creationId xmlns:p14="http://schemas.microsoft.com/office/powerpoint/2010/main" val="13616023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a:ea typeface="+mn-ea"/>
                <a:cs typeface="Arial"/>
              </a:rPr>
              <a:t>Responsive: </a:t>
            </a:r>
            <a:r>
              <a:rPr lang="en-US" sz="1200" b="0" i="0" kern="1200" dirty="0" smtClean="0">
                <a:solidFill>
                  <a:schemeClr val="tx1"/>
                </a:solidFill>
                <a:effectLst/>
                <a:latin typeface="Arial"/>
                <a:ea typeface="+mn-ea"/>
                <a:cs typeface="Arial"/>
              </a:rPr>
              <a:t>The </a:t>
            </a:r>
            <a:r>
              <a:rPr lang="en-US" sz="1200" b="0" i="0" u="sng" kern="1200" dirty="0" smtClean="0">
                <a:solidFill>
                  <a:schemeClr val="tx1"/>
                </a:solidFill>
                <a:effectLst/>
                <a:latin typeface="Arial"/>
                <a:ea typeface="+mn-ea"/>
                <a:cs typeface="Arial"/>
                <a:hlinkClick r:id="rId3"/>
              </a:rPr>
              <a:t>system</a:t>
            </a:r>
            <a:r>
              <a:rPr lang="en-US" sz="1200" b="0" i="0" kern="1200" dirty="0" smtClean="0">
                <a:solidFill>
                  <a:schemeClr val="tx1"/>
                </a:solidFill>
                <a:effectLst/>
                <a:latin typeface="Arial"/>
                <a:ea typeface="+mn-ea"/>
                <a:cs typeface="Arial"/>
              </a:rPr>
              <a:t> responds in a timely manner if at all possible. </a:t>
            </a:r>
          </a:p>
          <a:p>
            <a:endParaRPr lang="en-US" sz="1200" b="0" i="0" kern="1200" dirty="0" smtClean="0">
              <a:solidFill>
                <a:schemeClr val="tx1"/>
              </a:solidFill>
              <a:effectLst/>
              <a:latin typeface="Arial"/>
              <a:ea typeface="+mn-ea"/>
              <a:cs typeface="Arial"/>
            </a:endParaRPr>
          </a:p>
          <a:p>
            <a:r>
              <a:rPr lang="en-US" sz="1200" b="1" i="0" kern="1200" dirty="0" smtClean="0">
                <a:solidFill>
                  <a:schemeClr val="tx1"/>
                </a:solidFill>
                <a:effectLst/>
                <a:latin typeface="Arial"/>
                <a:ea typeface="+mn-ea"/>
                <a:cs typeface="Arial"/>
              </a:rPr>
              <a:t>Resilient: </a:t>
            </a:r>
            <a:r>
              <a:rPr lang="en-US" sz="1200" b="0" i="0" kern="1200" dirty="0" smtClean="0">
                <a:solidFill>
                  <a:schemeClr val="tx1"/>
                </a:solidFill>
                <a:effectLst/>
                <a:latin typeface="Arial"/>
                <a:ea typeface="+mn-ea"/>
                <a:cs typeface="Arial"/>
              </a:rPr>
              <a:t>The system stays responsive in the face of </a:t>
            </a:r>
            <a:r>
              <a:rPr lang="en-US" sz="1200" b="0" i="0" u="sng" kern="1200" dirty="0" smtClean="0">
                <a:solidFill>
                  <a:schemeClr val="tx1"/>
                </a:solidFill>
                <a:effectLst/>
                <a:latin typeface="Arial"/>
                <a:ea typeface="+mn-ea"/>
                <a:cs typeface="Arial"/>
                <a:hlinkClick r:id="rId4"/>
              </a:rPr>
              <a:t>failure</a:t>
            </a:r>
            <a:r>
              <a:rPr lang="en-US" sz="1200" b="0" i="0" kern="1200" dirty="0" smtClean="0">
                <a:solidFill>
                  <a:schemeClr val="tx1"/>
                </a:solidFill>
                <a:effectLst/>
                <a:latin typeface="Arial"/>
                <a:ea typeface="+mn-ea"/>
                <a:cs typeface="Arial"/>
              </a:rPr>
              <a:t>. This applies not only to highly-available, mission critical systems — any system that is not resilient will be unresponsive after a failure. </a:t>
            </a:r>
          </a:p>
          <a:p>
            <a:endParaRPr lang="en-US" sz="1200" b="0" i="0" kern="1200" dirty="0" smtClean="0">
              <a:solidFill>
                <a:schemeClr val="tx1"/>
              </a:solidFill>
              <a:effectLst/>
              <a:latin typeface="Arial"/>
              <a:ea typeface="+mn-ea"/>
              <a:cs typeface="Arial"/>
            </a:endParaRPr>
          </a:p>
          <a:p>
            <a:r>
              <a:rPr lang="en-US" sz="1200" b="1" i="0" kern="1200" dirty="0" smtClean="0">
                <a:solidFill>
                  <a:schemeClr val="tx1"/>
                </a:solidFill>
                <a:effectLst/>
                <a:latin typeface="Arial"/>
                <a:ea typeface="+mn-ea"/>
                <a:cs typeface="Arial"/>
              </a:rPr>
              <a:t>Elastic: </a:t>
            </a:r>
            <a:r>
              <a:rPr lang="en-US" sz="1200" b="0" i="0" kern="1200" dirty="0" smtClean="0">
                <a:solidFill>
                  <a:schemeClr val="tx1"/>
                </a:solidFill>
                <a:effectLst/>
                <a:latin typeface="Arial"/>
                <a:ea typeface="+mn-ea"/>
                <a:cs typeface="Arial"/>
              </a:rPr>
              <a:t>The system stays responsive under varying workload. Reactive Systems can react to changes in the input rate by increasing or decreasing the </a:t>
            </a:r>
            <a:r>
              <a:rPr lang="en-US" sz="1200" b="0" i="0" u="sng" kern="1200" dirty="0" smtClean="0">
                <a:solidFill>
                  <a:schemeClr val="tx1"/>
                </a:solidFill>
                <a:effectLst/>
                <a:latin typeface="Arial"/>
                <a:ea typeface="+mn-ea"/>
                <a:cs typeface="Arial"/>
                <a:hlinkClick r:id="rId5"/>
              </a:rPr>
              <a:t>resources</a:t>
            </a:r>
            <a:r>
              <a:rPr lang="en-US" sz="1200" b="0" i="0" kern="1200" dirty="0" smtClean="0">
                <a:solidFill>
                  <a:schemeClr val="tx1"/>
                </a:solidFill>
                <a:effectLst/>
                <a:latin typeface="Arial"/>
                <a:ea typeface="+mn-ea"/>
                <a:cs typeface="Arial"/>
              </a:rPr>
              <a:t> allocated to service these inputs.</a:t>
            </a:r>
          </a:p>
          <a:p>
            <a:endParaRPr lang="en-US" sz="1200" b="0" i="0" kern="1200" dirty="0" smtClean="0">
              <a:solidFill>
                <a:schemeClr val="tx1"/>
              </a:solidFill>
              <a:effectLst/>
              <a:latin typeface="Arial"/>
              <a:ea typeface="+mn-ea"/>
              <a:cs typeface="Arial"/>
            </a:endParaRPr>
          </a:p>
          <a:p>
            <a:r>
              <a:rPr lang="en-US" sz="1200" b="1" i="0" kern="1200" dirty="0" smtClean="0">
                <a:solidFill>
                  <a:schemeClr val="tx1"/>
                </a:solidFill>
                <a:effectLst/>
                <a:latin typeface="Arial"/>
                <a:ea typeface="+mn-ea"/>
                <a:cs typeface="Arial"/>
              </a:rPr>
              <a:t>Message Driven: </a:t>
            </a:r>
            <a:r>
              <a:rPr lang="en-US" sz="1200" b="0" i="0" kern="1200" dirty="0" smtClean="0">
                <a:solidFill>
                  <a:schemeClr val="tx1"/>
                </a:solidFill>
                <a:effectLst/>
                <a:latin typeface="Arial"/>
                <a:ea typeface="+mn-ea"/>
                <a:cs typeface="Arial"/>
              </a:rPr>
              <a:t>Reactive Systems rely on </a:t>
            </a:r>
            <a:r>
              <a:rPr lang="en-US" sz="1200" b="0" i="0" u="sng" kern="1200" dirty="0" smtClean="0">
                <a:solidFill>
                  <a:schemeClr val="tx1"/>
                </a:solidFill>
                <a:effectLst/>
                <a:latin typeface="Arial"/>
                <a:ea typeface="+mn-ea"/>
                <a:cs typeface="Arial"/>
                <a:hlinkClick r:id="rId6"/>
              </a:rPr>
              <a:t>asynchronous</a:t>
            </a:r>
            <a:r>
              <a:rPr lang="en-US" sz="1200" b="0" i="0" kern="1200" dirty="0" smtClean="0">
                <a:solidFill>
                  <a:schemeClr val="tx1"/>
                </a:solidFill>
                <a:effectLst/>
                <a:latin typeface="Arial"/>
                <a:ea typeface="+mn-ea"/>
                <a:cs typeface="Arial"/>
              </a:rPr>
              <a:t> </a:t>
            </a:r>
            <a:r>
              <a:rPr lang="en-US" sz="1200" b="0" i="0" u="sng" kern="1200" dirty="0" smtClean="0">
                <a:solidFill>
                  <a:schemeClr val="tx1"/>
                </a:solidFill>
                <a:effectLst/>
                <a:latin typeface="Arial"/>
                <a:ea typeface="+mn-ea"/>
                <a:cs typeface="Arial"/>
                <a:hlinkClick r:id="rId7"/>
              </a:rPr>
              <a:t>message-passing</a:t>
            </a:r>
            <a:r>
              <a:rPr lang="en-US" sz="1200" b="0" i="0" kern="1200" dirty="0" smtClean="0">
                <a:solidFill>
                  <a:schemeClr val="tx1"/>
                </a:solidFill>
                <a:effectLst/>
                <a:latin typeface="Arial"/>
                <a:ea typeface="+mn-ea"/>
                <a:cs typeface="Arial"/>
              </a:rPr>
              <a:t> to establish a boundary between components that ensures loose coupling, isolation and </a:t>
            </a:r>
            <a:r>
              <a:rPr lang="en-US" sz="1200" b="0" i="0" u="sng" kern="1200" dirty="0" smtClean="0">
                <a:solidFill>
                  <a:schemeClr val="tx1"/>
                </a:solidFill>
                <a:effectLst/>
                <a:latin typeface="Arial"/>
                <a:ea typeface="+mn-ea"/>
                <a:cs typeface="Arial"/>
                <a:hlinkClick r:id="rId8"/>
              </a:rPr>
              <a:t>location transparency</a:t>
            </a:r>
            <a:r>
              <a:rPr lang="en-US" sz="1200" b="0" i="0" kern="1200" dirty="0" smtClean="0">
                <a:solidFill>
                  <a:schemeClr val="tx1"/>
                </a:solidFill>
                <a:effectLst/>
                <a:latin typeface="Arial"/>
                <a:ea typeface="+mn-ea"/>
                <a:cs typeface="Arial"/>
              </a:rPr>
              <a:t>. </a:t>
            </a:r>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10</a:t>
            </a:fld>
            <a:endParaRPr lang="en-US" dirty="0"/>
          </a:p>
        </p:txBody>
      </p:sp>
    </p:spTree>
    <p:extLst>
      <p:ext uri="{BB962C8B-B14F-4D97-AF65-F5344CB8AC3E}">
        <p14:creationId xmlns:p14="http://schemas.microsoft.com/office/powerpoint/2010/main" val="1723773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11</a:t>
            </a:fld>
            <a:endParaRPr lang="en-US" dirty="0"/>
          </a:p>
        </p:txBody>
      </p:sp>
    </p:spTree>
    <p:extLst>
      <p:ext uri="{BB962C8B-B14F-4D97-AF65-F5344CB8AC3E}">
        <p14:creationId xmlns:p14="http://schemas.microsoft.com/office/powerpoint/2010/main" val="1304772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27562"/>
          </a:xfrm>
          <a:prstGeom prst="rect">
            <a:avLst/>
          </a:prstGeom>
        </p:spPr>
      </p:pic>
      <p:sp>
        <p:nvSpPr>
          <p:cNvPr id="2" name="Title 1"/>
          <p:cNvSpPr>
            <a:spLocks noGrp="1"/>
          </p:cNvSpPr>
          <p:nvPr>
            <p:ph type="title" hasCustomPrompt="1"/>
          </p:nvPr>
        </p:nvSpPr>
        <p:spPr>
          <a:xfrm>
            <a:off x="457200" y="2283718"/>
            <a:ext cx="8229600" cy="857250"/>
          </a:xfrm>
        </p:spPr>
        <p:txBody>
          <a:bodyPr/>
          <a:lstStyle>
            <a:lvl1pPr>
              <a:defRPr>
                <a:solidFill>
                  <a:schemeClr val="bg1"/>
                </a:solidFill>
              </a:defRPr>
            </a:lvl1pPr>
          </a:lstStyle>
          <a:p>
            <a:r>
              <a:rPr lang="en-US" dirty="0" smtClean="0"/>
              <a:t>Presenter Name</a:t>
            </a:r>
            <a:endParaRPr lang="en-US" dirty="0"/>
          </a:p>
        </p:txBody>
      </p:sp>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solidFill>
                  <a:schemeClr val="bg1"/>
                </a:solidFill>
                <a:latin typeface="Arial"/>
                <a:cs typeface="Arial"/>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 y="913173"/>
            <a:ext cx="2057400" cy="1119188"/>
          </a:xfrm>
          <a:prstGeom prst="rect">
            <a:avLst/>
          </a:prstGeom>
        </p:spPr>
      </p:pic>
    </p:spTree>
    <p:extLst>
      <p:ext uri="{BB962C8B-B14F-4D97-AF65-F5344CB8AC3E}">
        <p14:creationId xmlns:p14="http://schemas.microsoft.com/office/powerpoint/2010/main" val="304842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smtClean="0"/>
              <a:t>Click to edit Master title style</a:t>
            </a:r>
            <a:endParaRPr lang="en-US" dirty="0"/>
          </a:p>
        </p:txBody>
      </p:sp>
      <p:sp>
        <p:nvSpPr>
          <p:cNvPr id="3" name="Content Placeholder 2"/>
          <p:cNvSpPr>
            <a:spLocks noGrp="1"/>
          </p:cNvSpPr>
          <p:nvPr>
            <p:ph idx="1"/>
          </p:nvPr>
        </p:nvSpPr>
        <p:spPr>
          <a:xfrm>
            <a:off x="3575050" y="204790"/>
            <a:ext cx="5111750" cy="438983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Confidential</a:t>
            </a:r>
            <a:endParaRPr lang="en-US" dirty="0"/>
          </a:p>
        </p:txBody>
      </p:sp>
      <p:sp>
        <p:nvSpPr>
          <p:cNvPr id="6" name="Footer Placeholder 5"/>
          <p:cNvSpPr>
            <a:spLocks noGrp="1"/>
          </p:cNvSpPr>
          <p:nvPr>
            <p:ph type="ftr" sz="quarter" idx="11"/>
          </p:nvPr>
        </p:nvSpPr>
        <p:spPr/>
        <p:txBody>
          <a:bodyPr/>
          <a:lstStyle/>
          <a:p>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1158196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792288" y="4025505"/>
            <a:ext cx="5486400" cy="603647"/>
          </a:xfrm>
        </p:spPr>
        <p:txBody>
          <a:bodyPr/>
          <a:lstStyle>
            <a:lvl1pPr marL="0" indent="0">
              <a:buNone/>
              <a:defRPr sz="1400" b="0" i="0">
                <a:latin typeface="Arial"/>
                <a:cs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dirty="0" smtClean="0"/>
              <a:t>Confidential</a:t>
            </a:r>
            <a:endParaRPr lang="en-US" dirty="0"/>
          </a:p>
        </p:txBody>
      </p:sp>
      <p:sp>
        <p:nvSpPr>
          <p:cNvPr id="6" name="Footer Placeholder 5"/>
          <p:cNvSpPr>
            <a:spLocks noGrp="1"/>
          </p:cNvSpPr>
          <p:nvPr>
            <p:ph type="ftr" sz="quarter" idx="11"/>
          </p:nvPr>
        </p:nvSpPr>
        <p:spPr/>
        <p:txBody>
          <a:bodyPr/>
          <a:lstStyle/>
          <a:p>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35187158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37240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55919281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64959879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Title + Content Style</a:t>
            </a:r>
            <a:endParaRPr lang="en-US" dirty="0"/>
          </a:p>
        </p:txBody>
      </p:sp>
      <p:sp>
        <p:nvSpPr>
          <p:cNvPr id="3" name="Content Placeholder 2"/>
          <p:cNvSpPr>
            <a:spLocks noGrp="1"/>
          </p:cNvSpPr>
          <p:nvPr>
            <p:ph idx="1" hasCustomPrompt="1"/>
          </p:nvPr>
        </p:nvSpPr>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206218719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0" y="0"/>
            <a:ext cx="9144000" cy="5143500"/>
          </a:xfrm>
          <a:solidFill>
            <a:srgbClr val="BFBFBF"/>
          </a:solidFill>
        </p:spPr>
        <p:txBody>
          <a:bodyPr/>
          <a:lstStyle>
            <a:lvl1pPr marL="0" indent="0" algn="ctr">
              <a:buNone/>
              <a:defRPr/>
            </a:lvl1pPr>
          </a:lstStyle>
          <a:p>
            <a:r>
              <a:rPr lang="en-US" smtClean="0"/>
              <a:t>Drag picture to placeholder or click icon to add</a:t>
            </a:r>
            <a:endParaRPr lang="en-US" dirty="0"/>
          </a:p>
        </p:txBody>
      </p:sp>
    </p:spTree>
    <p:extLst>
      <p:ext uri="{BB962C8B-B14F-4D97-AF65-F5344CB8AC3E}">
        <p14:creationId xmlns:p14="http://schemas.microsoft.com/office/powerpoint/2010/main" val="12278031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 Caption 1">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Image + Caption Style 1</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
        <p:nvSpPr>
          <p:cNvPr id="6" name="Rectangle 5"/>
          <p:cNvSpPr/>
          <p:nvPr userDrawn="1"/>
        </p:nvSpPr>
        <p:spPr>
          <a:xfrm>
            <a:off x="6217920" y="1110426"/>
            <a:ext cx="2926080"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8"/>
          <p:cNvSpPr>
            <a:spLocks noGrp="1"/>
          </p:cNvSpPr>
          <p:nvPr>
            <p:ph type="pic" sz="quarter" idx="13"/>
          </p:nvPr>
        </p:nvSpPr>
        <p:spPr>
          <a:xfrm>
            <a:off x="0" y="1110426"/>
            <a:ext cx="6228184" cy="2922646"/>
          </a:xfrm>
          <a:solidFill>
            <a:schemeClr val="bg1">
              <a:lumMod val="75000"/>
            </a:schemeClr>
          </a:solidFill>
        </p:spPr>
        <p:txBody>
          <a:bodyPr/>
          <a:lstStyle>
            <a:lvl1pPr marL="0" indent="0" algn="ctr">
              <a:buNone/>
              <a:defRPr/>
            </a:lvl1pPr>
          </a:lstStyle>
          <a:p>
            <a:r>
              <a:rPr lang="en-US" smtClean="0"/>
              <a:t>Drag picture to placeholder or click icon to add</a:t>
            </a:r>
            <a:endParaRPr lang="en-US" dirty="0"/>
          </a:p>
        </p:txBody>
      </p:sp>
      <p:sp>
        <p:nvSpPr>
          <p:cNvPr id="8" name="Text Placeholder 16"/>
          <p:cNvSpPr>
            <a:spLocks noGrp="1"/>
          </p:cNvSpPr>
          <p:nvPr>
            <p:ph type="body" sz="quarter" idx="15" hasCustomPrompt="1"/>
          </p:nvPr>
        </p:nvSpPr>
        <p:spPr>
          <a:xfrm>
            <a:off x="6420796" y="1419622"/>
            <a:ext cx="2520329" cy="358775"/>
          </a:xfrm>
        </p:spPr>
        <p:txBody>
          <a:bodyPr>
            <a:noAutofit/>
          </a:bodyPr>
          <a:lstStyle>
            <a:lvl1pPr marL="0" indent="0">
              <a:buNone/>
              <a:defRPr sz="2000" b="0" i="0">
                <a:solidFill>
                  <a:schemeClr val="bg1"/>
                </a:solidFill>
                <a:latin typeface="Arial"/>
                <a:cs typeface="Arial"/>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6420820" y="1923678"/>
            <a:ext cx="2520280" cy="1871663"/>
          </a:xfrm>
        </p:spPr>
        <p:txBody>
          <a:bodyPr>
            <a:normAutofit/>
          </a:bodyPr>
          <a:lstStyle>
            <a:lvl1pPr marL="0" indent="0">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217726070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 Caption 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05979"/>
            <a:ext cx="8229600" cy="857250"/>
          </a:xfrm>
        </p:spPr>
        <p:txBody>
          <a:bodyPr/>
          <a:lstStyle/>
          <a:p>
            <a:r>
              <a:rPr lang="en-US" dirty="0" smtClean="0"/>
              <a:t>Image + Caption Style 2</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
        <p:nvSpPr>
          <p:cNvPr id="6" name="Rectangle 5"/>
          <p:cNvSpPr/>
          <p:nvPr userDrawn="1"/>
        </p:nvSpPr>
        <p:spPr>
          <a:xfrm>
            <a:off x="0" y="1110426"/>
            <a:ext cx="6236208"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7" name="Picture Placeholder 8"/>
          <p:cNvSpPr>
            <a:spLocks noGrp="1"/>
          </p:cNvSpPr>
          <p:nvPr>
            <p:ph type="pic" sz="quarter" idx="13"/>
          </p:nvPr>
        </p:nvSpPr>
        <p:spPr>
          <a:xfrm>
            <a:off x="6217920" y="1110426"/>
            <a:ext cx="2926080" cy="2922646"/>
          </a:xfrm>
          <a:solidFill>
            <a:schemeClr val="bg1">
              <a:lumMod val="75000"/>
            </a:schemeClr>
          </a:solidFill>
        </p:spPr>
        <p:txBody>
          <a:bodyPr/>
          <a:lstStyle>
            <a:lvl1pPr marL="0" indent="0" algn="ctr">
              <a:buNone/>
              <a:defRPr/>
            </a:lvl1pPr>
          </a:lstStyle>
          <a:p>
            <a:r>
              <a:rPr lang="en-US" smtClean="0"/>
              <a:t>Drag picture to placeholder or click icon to add</a:t>
            </a:r>
            <a:endParaRPr lang="en-US" dirty="0"/>
          </a:p>
        </p:txBody>
      </p:sp>
      <p:sp>
        <p:nvSpPr>
          <p:cNvPr id="8" name="Text Placeholder 16"/>
          <p:cNvSpPr>
            <a:spLocks noGrp="1"/>
          </p:cNvSpPr>
          <p:nvPr>
            <p:ph type="body" sz="quarter" idx="15" hasCustomPrompt="1"/>
          </p:nvPr>
        </p:nvSpPr>
        <p:spPr>
          <a:xfrm>
            <a:off x="457200" y="1419622"/>
            <a:ext cx="5267030" cy="358775"/>
          </a:xfrm>
        </p:spPr>
        <p:txBody>
          <a:bodyPr>
            <a:noAutofit/>
          </a:bodyPr>
          <a:lstStyle>
            <a:lvl1pPr marL="0" indent="0">
              <a:buNone/>
              <a:defRPr sz="2000" b="0" i="0">
                <a:solidFill>
                  <a:schemeClr val="bg1"/>
                </a:solidFill>
                <a:latin typeface="Arial"/>
                <a:cs typeface="Arial"/>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457200" y="1923678"/>
            <a:ext cx="5266928" cy="1871663"/>
          </a:xfrm>
        </p:spPr>
        <p:txBody>
          <a:bodyPr>
            <a:normAutofit/>
          </a:bodyPr>
          <a:lstStyle>
            <a:lvl1pPr marL="0" indent="0">
              <a:buNone/>
              <a:defRPr sz="1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421243518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27562"/>
          </a:xfrm>
          <a:prstGeom prst="rect">
            <a:avLst/>
          </a:prstGeom>
        </p:spPr>
      </p:pic>
      <p:sp>
        <p:nvSpPr>
          <p:cNvPr id="2" name="Title 1"/>
          <p:cNvSpPr>
            <a:spLocks noGrp="1"/>
          </p:cNvSpPr>
          <p:nvPr>
            <p:ph type="title" hasCustomPrompt="1"/>
          </p:nvPr>
        </p:nvSpPr>
        <p:spPr>
          <a:xfrm>
            <a:off x="457200" y="1780034"/>
            <a:ext cx="8229600" cy="857250"/>
          </a:xfrm>
        </p:spPr>
        <p:txBody>
          <a:bodyPr/>
          <a:lstStyle>
            <a:lvl1pPr algn="ctr">
              <a:defRPr>
                <a:solidFill>
                  <a:schemeClr val="bg1"/>
                </a:solidFill>
              </a:defRPr>
            </a:lvl1pPr>
          </a:lstStyle>
          <a:p>
            <a:r>
              <a:rPr lang="en-US" dirty="0" smtClean="0"/>
              <a:t>Divider Title Style</a:t>
            </a:r>
            <a:endParaRPr lang="en-US" dirty="0"/>
          </a:p>
        </p:txBody>
      </p:sp>
      <p:sp>
        <p:nvSpPr>
          <p:cNvPr id="9" name="Text Placeholder 8"/>
          <p:cNvSpPr>
            <a:spLocks noGrp="1"/>
          </p:cNvSpPr>
          <p:nvPr>
            <p:ph type="body" sz="quarter" idx="13" hasCustomPrompt="1"/>
          </p:nvPr>
        </p:nvSpPr>
        <p:spPr>
          <a:xfrm>
            <a:off x="467544" y="2788146"/>
            <a:ext cx="8225527" cy="647700"/>
          </a:xfrm>
        </p:spPr>
        <p:txBody>
          <a:bodyPr/>
          <a:lstStyle>
            <a:lvl1pPr marL="0" indent="0" algn="ctr">
              <a:buNone/>
              <a:defRPr b="0" i="0" baseline="0">
                <a:solidFill>
                  <a:srgbClr val="FFFFFF"/>
                </a:solidFill>
                <a:latin typeface="Arial"/>
                <a:cs typeface="Arial"/>
              </a:defRPr>
            </a:lvl1pPr>
          </a:lstStyle>
          <a:p>
            <a:pPr lvl="0"/>
            <a:r>
              <a:rPr lang="en-US" dirty="0" smtClean="0"/>
              <a:t>Divider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3300" y="330423"/>
            <a:ext cx="2057400" cy="1119188"/>
          </a:xfrm>
          <a:prstGeom prst="rect">
            <a:avLst/>
          </a:prstGeom>
        </p:spPr>
      </p:pic>
    </p:spTree>
    <p:extLst>
      <p:ext uri="{BB962C8B-B14F-4D97-AF65-F5344CB8AC3E}">
        <p14:creationId xmlns:p14="http://schemas.microsoft.com/office/powerpoint/2010/main" val="321538419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2169231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30" y="1151335"/>
            <a:ext cx="4041775" cy="479822"/>
          </a:xfrm>
        </p:spPr>
        <p:txBody>
          <a:bodyPr anchor="b"/>
          <a:lstStyle>
            <a:lvl1pPr marL="0" indent="0">
              <a:buNone/>
              <a:defRPr sz="1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r>
              <a:rPr lang="en-US" dirty="0" smtClean="0"/>
              <a:t>Confidential</a:t>
            </a:r>
            <a:endParaRPr lang="en-US" dirty="0"/>
          </a:p>
        </p:txBody>
      </p:sp>
      <p:sp>
        <p:nvSpPr>
          <p:cNvPr id="8" name="Footer Placeholder 7"/>
          <p:cNvSpPr>
            <a:spLocks noGrp="1"/>
          </p:cNvSpPr>
          <p:nvPr>
            <p:ph type="ftr" sz="quarter" idx="11"/>
          </p:nvPr>
        </p:nvSpPr>
        <p:spPr/>
        <p:txBody>
          <a:bodyPr/>
          <a:lstStyle/>
          <a:p>
            <a:r>
              <a:rPr lang="en-US" dirty="0" smtClean="0"/>
              <a:t>© DataStax, All Rights Reserved.</a:t>
            </a:r>
            <a:endParaRPr lang="en-US" dirty="0"/>
          </a:p>
        </p:txBody>
      </p:sp>
      <p:sp>
        <p:nvSpPr>
          <p:cNvPr id="9" name="Slide Number Placeholder 8"/>
          <p:cNvSpPr>
            <a:spLocks noGrp="1"/>
          </p:cNvSpPr>
          <p:nvPr>
            <p:ph type="sldNum" sz="quarter" idx="12"/>
          </p:nvPr>
        </p:nvSpPr>
        <p:spPr/>
        <p:txBody>
          <a:bodyPr/>
          <a:lstStyle/>
          <a:p>
            <a:fld id="{B10D5614-B734-4280-8F57-1D4947433C97}" type="slidenum">
              <a:rPr lang="en-US" smtClean="0"/>
              <a:t>‹#›</a:t>
            </a:fld>
            <a:endParaRPr lang="en-US" dirty="0"/>
          </a:p>
        </p:txBody>
      </p:sp>
    </p:spTree>
    <p:extLst>
      <p:ext uri="{BB962C8B-B14F-4D97-AF65-F5344CB8AC3E}">
        <p14:creationId xmlns:p14="http://schemas.microsoft.com/office/powerpoint/2010/main" val="89021818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200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582416" y="4836827"/>
            <a:ext cx="213360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r>
              <a:rPr lang="en-US" dirty="0" smtClean="0"/>
              <a:t>Confidential</a:t>
            </a:r>
            <a:endParaRPr lang="en-US" dirty="0"/>
          </a:p>
        </p:txBody>
      </p:sp>
      <p:sp>
        <p:nvSpPr>
          <p:cNvPr id="5" name="Footer Placeholder 4"/>
          <p:cNvSpPr>
            <a:spLocks noGrp="1"/>
          </p:cNvSpPr>
          <p:nvPr>
            <p:ph type="ftr" sz="quarter" idx="3"/>
          </p:nvPr>
        </p:nvSpPr>
        <p:spPr>
          <a:xfrm>
            <a:off x="457200" y="4836827"/>
            <a:ext cx="159452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r>
              <a:rPr lang="en-US" dirty="0" smtClean="0"/>
              <a:t>© </a:t>
            </a:r>
            <a:r>
              <a:rPr lang="en-US" dirty="0" err="1" smtClean="0"/>
              <a:t>DataStax</a:t>
            </a:r>
            <a:r>
              <a:rPr lang="en-US" dirty="0" smtClean="0"/>
              <a:t>, All Rights Reserved.</a:t>
            </a:r>
            <a:endParaRPr lang="en-US" dirty="0"/>
          </a:p>
        </p:txBody>
      </p:sp>
      <p:sp>
        <p:nvSpPr>
          <p:cNvPr id="6" name="Slide Number Placeholder 5"/>
          <p:cNvSpPr>
            <a:spLocks noGrp="1"/>
          </p:cNvSpPr>
          <p:nvPr>
            <p:ph type="sldNum" sz="quarter" idx="4"/>
          </p:nvPr>
        </p:nvSpPr>
        <p:spPr>
          <a:xfrm>
            <a:off x="2114364" y="4836827"/>
            <a:ext cx="405408" cy="273844"/>
          </a:xfrm>
          <a:prstGeom prst="rect">
            <a:avLst/>
          </a:prstGeom>
        </p:spPr>
        <p:txBody>
          <a:bodyPr vert="horz" lIns="91440" tIns="45720" rIns="91440" bIns="45720" rtlCol="0" anchor="ctr" anchorCtr="0"/>
          <a:lstStyle>
            <a:lvl1pPr algn="ctr">
              <a:defRPr sz="600">
                <a:solidFill>
                  <a:schemeClr val="bg1">
                    <a:lumMod val="75000"/>
                  </a:schemeClr>
                </a:solidFill>
                <a:latin typeface="Arial"/>
                <a:cs typeface="Arial"/>
              </a:defRPr>
            </a:lvl1pPr>
          </a:lstStyle>
          <a:p>
            <a:fld id="{B10D5614-B734-4280-8F57-1D4947433C97}" type="slidenum">
              <a:rPr lang="en-US" smtClean="0"/>
              <a:pPr/>
              <a:t>‹#›</a:t>
            </a:fld>
            <a:endParaRPr lang="en-US" dirty="0"/>
          </a:p>
        </p:txBody>
      </p:sp>
      <p:pic>
        <p:nvPicPr>
          <p:cNvPr id="8" name="Picture 7"/>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70" r:id="rId4"/>
    <p:sldLayoutId id="2147483667" r:id="rId5"/>
    <p:sldLayoutId id="2147483668" r:id="rId6"/>
    <p:sldLayoutId id="2147483654" r:id="rId7"/>
    <p:sldLayoutId id="2147483660" r:id="rId8"/>
    <p:sldLayoutId id="2147483653" r:id="rId9"/>
    <p:sldLayoutId id="2147483656" r:id="rId10"/>
    <p:sldLayoutId id="2147483657" r:id="rId11"/>
    <p:sldLayoutId id="2147483658" r:id="rId12"/>
    <p:sldLayoutId id="2147483659" r:id="rId13"/>
  </p:sldLayoutIdLst>
  <p:timing>
    <p:tnLst>
      <p:par>
        <p:cTn id="1" dur="indefinite" restart="never" nodeType="tmRoot"/>
      </p:par>
    </p:tnLst>
  </p:timing>
  <p:hf hdr="0" dt="0"/>
  <p:txStyles>
    <p:titleStyle>
      <a:lvl1pPr algn="l" defTabSz="914400" rtl="0" eaLnBrk="1" latinLnBrk="0" hangingPunct="1">
        <a:spcBef>
          <a:spcPct val="0"/>
        </a:spcBef>
        <a:buNone/>
        <a:defRPr sz="3200" b="0" i="0" kern="1200">
          <a:solidFill>
            <a:schemeClr val="accent2"/>
          </a:solidFill>
          <a:latin typeface="Arial"/>
          <a:ea typeface="+mj-ea"/>
          <a:cs typeface="Arial"/>
        </a:defRPr>
      </a:lvl1pPr>
    </p:titleStyle>
    <p:bodyStyle>
      <a:lvl1pPr marL="342900" indent="-342900" algn="l" defTabSz="914400" rtl="0" eaLnBrk="1" latinLnBrk="0" hangingPunct="1">
        <a:spcBef>
          <a:spcPts val="600"/>
        </a:spcBef>
        <a:buFont typeface="Arial" pitchFamily="34" charset="0"/>
        <a:buChar char="•"/>
        <a:defRPr sz="1400" b="0" i="0" kern="1200">
          <a:solidFill>
            <a:schemeClr val="tx2">
              <a:lumMod val="50000"/>
            </a:schemeClr>
          </a:solidFill>
          <a:latin typeface="Arial"/>
          <a:ea typeface="+mn-ea"/>
          <a:cs typeface="Arial"/>
        </a:defRPr>
      </a:lvl1pPr>
      <a:lvl2pPr marL="742950" indent="-285750" algn="l" defTabSz="914400" rtl="0" eaLnBrk="1" latinLnBrk="0" hangingPunct="1">
        <a:spcBef>
          <a:spcPts val="600"/>
        </a:spcBef>
        <a:buFont typeface="Arial" pitchFamily="34" charset="0"/>
        <a:buChar char="–"/>
        <a:defRPr sz="1200" b="0" i="0" kern="1200">
          <a:solidFill>
            <a:schemeClr val="tx2">
              <a:lumMod val="50000"/>
            </a:schemeClr>
          </a:solidFill>
          <a:latin typeface="Arial"/>
          <a:ea typeface="+mn-ea"/>
          <a:cs typeface="Arial"/>
        </a:defRPr>
      </a:lvl2pPr>
      <a:lvl3pPr marL="1143000" indent="-228600" algn="l" defTabSz="914400" rtl="0" eaLnBrk="1" latinLnBrk="0" hangingPunct="1">
        <a:spcBef>
          <a:spcPts val="600"/>
        </a:spcBef>
        <a:buFont typeface="Arial" pitchFamily="34" charset="0"/>
        <a:buChar char="•"/>
        <a:defRPr sz="1100" b="0" i="0" kern="1200">
          <a:solidFill>
            <a:schemeClr val="tx2">
              <a:lumMod val="50000"/>
            </a:schemeClr>
          </a:solidFill>
          <a:latin typeface="Arial"/>
          <a:ea typeface="+mn-ea"/>
          <a:cs typeface="Arial"/>
        </a:defRPr>
      </a:lvl3pPr>
      <a:lvl4pPr marL="1600200" indent="-228600" algn="l" defTabSz="914400"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4pPr>
      <a:lvl5pPr marL="2057400" indent="-228600" algn="l" defTabSz="914400"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g"/><Relationship Id="rId4" Type="http://schemas.openxmlformats.org/officeDocument/2006/relationships/image" Target="../media/image16.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5.png"/><Relationship Id="rId8" Type="http://schemas.openxmlformats.org/officeDocument/2006/relationships/image" Target="../media/image17.png"/><Relationship Id="rId9" Type="http://schemas.openxmlformats.org/officeDocument/2006/relationships/image" Target="../media/image19.png"/><Relationship Id="rId10"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image" Target="../media/image23.png"/><Relationship Id="rId6"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image" Target="../media/image4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780" y="3486150"/>
            <a:ext cx="8229600" cy="1066800"/>
          </a:xfrm>
        </p:spPr>
        <p:txBody>
          <a:bodyPr>
            <a:normAutofit/>
          </a:bodyPr>
          <a:lstStyle/>
          <a:p>
            <a:r>
              <a:rPr lang="en-US" sz="2800" b="1" dirty="0" smtClean="0"/>
              <a:t>Rahul Kumar</a:t>
            </a:r>
            <a:br>
              <a:rPr lang="en-US" sz="2800" b="1" dirty="0" smtClean="0"/>
            </a:br>
            <a:r>
              <a:rPr lang="en-US" sz="1800" b="1" dirty="0" smtClean="0"/>
              <a:t>Technical Lead</a:t>
            </a:r>
            <a:br>
              <a:rPr lang="en-US" sz="1800" b="1" dirty="0" smtClean="0"/>
            </a:br>
            <a:r>
              <a:rPr lang="en-US" sz="1800" b="1" dirty="0" smtClean="0"/>
              <a:t>Sigmoid</a:t>
            </a:r>
            <a:endParaRPr lang="en-US" sz="1800" b="1" dirty="0"/>
          </a:p>
        </p:txBody>
      </p:sp>
      <p:sp>
        <p:nvSpPr>
          <p:cNvPr id="3" name="Text Placeholder 2"/>
          <p:cNvSpPr>
            <a:spLocks noGrp="1"/>
          </p:cNvSpPr>
          <p:nvPr>
            <p:ph type="body" sz="quarter" idx="10"/>
          </p:nvPr>
        </p:nvSpPr>
        <p:spPr>
          <a:xfrm>
            <a:off x="476780" y="2266950"/>
            <a:ext cx="8514820" cy="1219200"/>
          </a:xfrm>
        </p:spPr>
        <p:txBody>
          <a:bodyPr>
            <a:noAutofit/>
          </a:bodyPr>
          <a:lstStyle/>
          <a:p>
            <a:r>
              <a:rPr lang="en-US" sz="2400" b="1" dirty="0"/>
              <a:t>Real Time data pipeline with Spark Streaming and </a:t>
            </a:r>
            <a:r>
              <a:rPr lang="en-US" sz="2400" b="1" dirty="0" smtClean="0"/>
              <a:t>Cassandra </a:t>
            </a:r>
            <a:r>
              <a:rPr lang="en-US" sz="2400" b="1" dirty="0"/>
              <a:t>with Mesos</a:t>
            </a:r>
          </a:p>
        </p:txBody>
      </p:sp>
      <p:pic>
        <p:nvPicPr>
          <p:cNvPr id="6" name="Picture 5"/>
          <p:cNvPicPr>
            <a:picLocks noChangeAspect="1"/>
          </p:cNvPicPr>
          <p:nvPr/>
        </p:nvPicPr>
        <p:blipFill>
          <a:blip r:embed="rId3">
            <a:alphaModFix/>
            <a:extLst>
              <a:ext uri="{BEBA8EAE-BF5A-486C-A8C5-ECC9F3942E4B}">
                <a14:imgProps xmlns:a14="http://schemas.microsoft.com/office/drawing/2010/main">
                  <a14:imgLayer r:embed="rId4">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781800" y="3873500"/>
            <a:ext cx="1778000" cy="939800"/>
          </a:xfrm>
          <a:prstGeom prst="rect">
            <a:avLst/>
          </a:prstGeom>
          <a:ln>
            <a:noFill/>
          </a:ln>
          <a:effectLst>
            <a:glow>
              <a:schemeClr val="accent1"/>
            </a:glow>
          </a:effectLst>
        </p:spPr>
      </p:pic>
    </p:spTree>
    <p:extLst>
      <p:ext uri="{BB962C8B-B14F-4D97-AF65-F5344CB8AC3E}">
        <p14:creationId xmlns:p14="http://schemas.microsoft.com/office/powerpoint/2010/main" val="33848978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Reactive Application</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10</a:t>
            </a:fld>
            <a:endParaRPr lang="en-US" dirty="0"/>
          </a:p>
        </p:txBody>
      </p:sp>
      <p:pic>
        <p:nvPicPr>
          <p:cNvPr id="5" name="Picture 4"/>
          <p:cNvPicPr>
            <a:picLocks noChangeAspect="1"/>
          </p:cNvPicPr>
          <p:nvPr/>
        </p:nvPicPr>
        <p:blipFill>
          <a:blip r:embed="rId3">
            <a:alphaModFix/>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7200" y="1155699"/>
            <a:ext cx="7467600" cy="3491311"/>
          </a:xfrm>
          <a:prstGeom prst="rect">
            <a:avLst/>
          </a:prstGeom>
        </p:spPr>
      </p:pic>
    </p:spTree>
    <p:extLst>
      <p:ext uri="{BB962C8B-B14F-4D97-AF65-F5344CB8AC3E}">
        <p14:creationId xmlns:p14="http://schemas.microsoft.com/office/powerpoint/2010/main" val="9880742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754808"/>
          </a:xfrm>
        </p:spPr>
        <p:txBody>
          <a:bodyPr/>
          <a:lstStyle/>
          <a:p>
            <a:r>
              <a:rPr lang="en-US" smtClean="0"/>
              <a:t>Reactive </a:t>
            </a:r>
            <a:r>
              <a:rPr lang="en-US" smtClean="0"/>
              <a:t>libraries, </a:t>
            </a:r>
            <a:r>
              <a:rPr lang="en-US" dirty="0" smtClean="0"/>
              <a:t>tools and frameworks</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11</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58" y="1276350"/>
            <a:ext cx="1826514" cy="971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0" y="1063229"/>
            <a:ext cx="2268250" cy="1184671"/>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385" y="3257550"/>
            <a:ext cx="2608015" cy="990600"/>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14364" y="2221875"/>
            <a:ext cx="2716389" cy="1111250"/>
          </a:xfrm>
          <a:prstGeom prst="rect">
            <a:avLst/>
          </a:prstGeom>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6400" y="3105150"/>
            <a:ext cx="2725450" cy="81195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09649" y="1063229"/>
            <a:ext cx="1209952" cy="1158646"/>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24638" y="4019550"/>
            <a:ext cx="2781718" cy="664839"/>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05982" y="1920479"/>
            <a:ext cx="812378" cy="812378"/>
          </a:xfrm>
          <a:prstGeom prst="rect">
            <a:avLst/>
          </a:prstGeom>
        </p:spPr>
      </p:pic>
    </p:spTree>
    <p:extLst>
      <p:ext uri="{BB962C8B-B14F-4D97-AF65-F5344CB8AC3E}">
        <p14:creationId xmlns:p14="http://schemas.microsoft.com/office/powerpoint/2010/main" val="18043463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304800" y="514350"/>
            <a:ext cx="7273636" cy="3810000"/>
          </a:xfr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3028950"/>
            <a:ext cx="1316180" cy="40270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67600" y="2432779"/>
            <a:ext cx="796636" cy="534655"/>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000" y="1047750"/>
            <a:ext cx="606829" cy="60682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89814" y="4091997"/>
            <a:ext cx="889755" cy="464705"/>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07952" y="3584055"/>
            <a:ext cx="765207" cy="313039"/>
          </a:xfrm>
          <a:prstGeom prst="rect">
            <a:avLst/>
          </a:prstGeom>
        </p:spPr>
      </p:pic>
      <p:pic>
        <p:nvPicPr>
          <p:cNvPr id="9" name="Picture 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46886" y="1372004"/>
            <a:ext cx="565150" cy="565150"/>
          </a:xfrm>
          <a:prstGeom prst="rect">
            <a:avLst/>
          </a:prstGeom>
        </p:spPr>
      </p:pic>
      <p:pic>
        <p:nvPicPr>
          <p:cNvPr id="2" name="Picture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14510" y="4356515"/>
            <a:ext cx="476979" cy="476979"/>
          </a:xfrm>
          <a:prstGeom prst="rect">
            <a:avLst/>
          </a:prstGeom>
        </p:spPr>
      </p:pic>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833458" y="3879536"/>
            <a:ext cx="476979" cy="476979"/>
          </a:xfrm>
          <a:prstGeom prst="rect">
            <a:avLst/>
          </a:prstGeom>
        </p:spPr>
      </p:pic>
    </p:spTree>
    <p:extLst>
      <p:ext uri="{BB962C8B-B14F-4D97-AF65-F5344CB8AC3E}">
        <p14:creationId xmlns:p14="http://schemas.microsoft.com/office/powerpoint/2010/main" val="18271733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Cassandra </a:t>
            </a:r>
            <a:r>
              <a:rPr lang="en-US" b="1" dirty="0" smtClean="0"/>
              <a:t>Introduction</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13</a:t>
            </a:fld>
            <a:endParaRPr lang="en-US" dirty="0"/>
          </a:p>
        </p:txBody>
      </p:sp>
      <p:sp>
        <p:nvSpPr>
          <p:cNvPr id="5" name="TextBox 4"/>
          <p:cNvSpPr txBox="1"/>
          <p:nvPr/>
        </p:nvSpPr>
        <p:spPr>
          <a:xfrm>
            <a:off x="293850" y="1524896"/>
            <a:ext cx="8392949" cy="830997"/>
          </a:xfrm>
          <a:prstGeom prst="rect">
            <a:avLst/>
          </a:prstGeom>
          <a:noFill/>
        </p:spPr>
        <p:txBody>
          <a:bodyPr wrap="square" rtlCol="0">
            <a:spAutoFit/>
          </a:bodyPr>
          <a:lstStyle/>
          <a:p>
            <a:r>
              <a:rPr lang="en-US" sz="2400" dirty="0" smtClean="0"/>
              <a:t>Cassandra </a:t>
            </a:r>
            <a:r>
              <a:rPr lang="en-US" sz="2400" dirty="0"/>
              <a:t>- is an </a:t>
            </a:r>
            <a:r>
              <a:rPr lang="en-US" sz="2400" dirty="0" smtClean="0"/>
              <a:t>Open Source</a:t>
            </a:r>
            <a:r>
              <a:rPr lang="en-US" sz="2400" dirty="0"/>
              <a:t>, distributed store for structured data that scale-out on cheap, commodity hardware. </a:t>
            </a:r>
          </a:p>
        </p:txBody>
      </p:sp>
      <p:sp>
        <p:nvSpPr>
          <p:cNvPr id="7" name="TextBox 6"/>
          <p:cNvSpPr txBox="1"/>
          <p:nvPr/>
        </p:nvSpPr>
        <p:spPr>
          <a:xfrm>
            <a:off x="293850" y="2817560"/>
            <a:ext cx="8817670" cy="461665"/>
          </a:xfrm>
          <a:prstGeom prst="rect">
            <a:avLst/>
          </a:prstGeom>
          <a:noFill/>
        </p:spPr>
        <p:txBody>
          <a:bodyPr wrap="none" rtlCol="0">
            <a:spAutoFit/>
          </a:bodyPr>
          <a:lstStyle/>
          <a:p>
            <a:r>
              <a:rPr lang="en-US" sz="2400" dirty="0"/>
              <a:t>Born </a:t>
            </a:r>
            <a:r>
              <a:rPr lang="en-US" sz="2400" dirty="0" smtClean="0"/>
              <a:t>at Facebook, </a:t>
            </a:r>
            <a:r>
              <a:rPr lang="en-US" sz="2400" dirty="0"/>
              <a:t>built on Amazon’s Dynamo and Google’s </a:t>
            </a:r>
            <a:r>
              <a:rPr lang="en-US" sz="2400" dirty="0" err="1"/>
              <a:t>BigTable</a:t>
            </a:r>
            <a:endParaRPr lang="en-US" sz="2400" dirty="0"/>
          </a:p>
        </p:txBody>
      </p:sp>
    </p:spTree>
    <p:extLst>
      <p:ext uri="{BB962C8B-B14F-4D97-AF65-F5344CB8AC3E}">
        <p14:creationId xmlns:p14="http://schemas.microsoft.com/office/powerpoint/2010/main" val="9027515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7750"/>
            <a:ext cx="8229600" cy="857250"/>
          </a:xfrm>
        </p:spPr>
        <p:txBody>
          <a:bodyPr/>
          <a:lstStyle/>
          <a:p>
            <a:r>
              <a:rPr lang="en-US" b="1" dirty="0"/>
              <a:t>Why Cassandra</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14</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2291413"/>
            <a:ext cx="1892300" cy="1270000"/>
          </a:xfrm>
          <a:prstGeom prst="rect">
            <a:avLst/>
          </a:prstGeom>
        </p:spPr>
      </p:pic>
    </p:spTree>
    <p:extLst>
      <p:ext uri="{BB962C8B-B14F-4D97-AF65-F5344CB8AC3E}">
        <p14:creationId xmlns:p14="http://schemas.microsoft.com/office/powerpoint/2010/main" val="7153731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Highly </a:t>
            </a:r>
            <a:r>
              <a:rPr lang="en-US" dirty="0"/>
              <a:t>scalable </a:t>
            </a:r>
            <a:r>
              <a:rPr lang="en-US" dirty="0" smtClean="0"/>
              <a:t>NoSQL </a:t>
            </a:r>
            <a:r>
              <a:rPr lang="en-US" dirty="0"/>
              <a:t>database</a:t>
            </a:r>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15</a:t>
            </a:fld>
            <a:endParaRPr lang="en-US" dirty="0"/>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noAutofit/>
          </a:bodyPr>
          <a:lstStyle/>
          <a:p>
            <a:pPr marL="171450" indent="-171450">
              <a:buFont typeface="Wingdings" charset="2"/>
              <a:buChar char="§"/>
            </a:pPr>
            <a:r>
              <a:rPr lang="en-US" sz="1400" dirty="0"/>
              <a:t>Cassandra supplies linear </a:t>
            </a:r>
            <a:r>
              <a:rPr lang="en-US" sz="1400" dirty="0" smtClean="0"/>
              <a:t>scalability</a:t>
            </a:r>
          </a:p>
          <a:p>
            <a:pPr marL="171450" indent="-171450">
              <a:buFont typeface="Wingdings" charset="2"/>
              <a:buChar char="§"/>
            </a:pPr>
            <a:r>
              <a:rPr lang="en-US" sz="1400" dirty="0"/>
              <a:t>Cassandra is a partitioned row store </a:t>
            </a:r>
            <a:r>
              <a:rPr lang="en-US" sz="1400" dirty="0" smtClean="0"/>
              <a:t>database</a:t>
            </a:r>
          </a:p>
          <a:p>
            <a:pPr marL="171450" indent="-171450">
              <a:buFont typeface="Wingdings" charset="2"/>
              <a:buChar char="§"/>
            </a:pPr>
            <a:r>
              <a:rPr lang="en-US" sz="1400" dirty="0"/>
              <a:t>Automatic data </a:t>
            </a:r>
            <a:r>
              <a:rPr lang="en-US" sz="1400" dirty="0" smtClean="0"/>
              <a:t>distribution</a:t>
            </a:r>
          </a:p>
          <a:p>
            <a:pPr marL="171450" indent="-171450">
              <a:buFont typeface="Wingdings" charset="2"/>
              <a:buChar char="§"/>
            </a:pPr>
            <a:r>
              <a:rPr lang="en-US" sz="1400" dirty="0"/>
              <a:t>Built-in and customizable replication</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84690"/>
            <a:ext cx="5867400" cy="3392060"/>
          </a:xfrm>
          <a:prstGeom prst="rect">
            <a:avLst/>
          </a:prstGeom>
        </p:spPr>
      </p:pic>
    </p:spTree>
    <p:extLst>
      <p:ext uri="{BB962C8B-B14F-4D97-AF65-F5344CB8AC3E}">
        <p14:creationId xmlns:p14="http://schemas.microsoft.com/office/powerpoint/2010/main" val="719039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Availability</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16</a:t>
            </a:fld>
            <a:endParaRPr lang="en-US" dirty="0"/>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noAutofit/>
          </a:bodyPr>
          <a:lstStyle/>
          <a:p>
            <a:pPr marL="171450" indent="-171450">
              <a:buFont typeface="Wingdings" charset="2"/>
              <a:buChar char="§"/>
            </a:pPr>
            <a:r>
              <a:rPr lang="en-US" sz="1400" dirty="0"/>
              <a:t>In a Cassandra cluster all nodes are equal</a:t>
            </a:r>
            <a:r>
              <a:rPr lang="en-US" sz="1400" dirty="0" smtClean="0"/>
              <a:t>.</a:t>
            </a:r>
          </a:p>
          <a:p>
            <a:pPr marL="171450" indent="-171450">
              <a:buFont typeface="Wingdings" charset="2"/>
              <a:buChar char="§"/>
            </a:pPr>
            <a:r>
              <a:rPr lang="en-US" sz="1400" dirty="0"/>
              <a:t>There are no masters or coordinators at the cluster level</a:t>
            </a:r>
            <a:r>
              <a:rPr lang="en-US" sz="1400" dirty="0" smtClean="0"/>
              <a:t>.</a:t>
            </a:r>
          </a:p>
          <a:p>
            <a:pPr marL="171450" indent="-171450">
              <a:buFont typeface="Wingdings" charset="2"/>
              <a:buChar char="§"/>
            </a:pPr>
            <a:r>
              <a:rPr lang="en-US" sz="1400" dirty="0" smtClean="0"/>
              <a:t>Gossip protocol allows nodes to be aware of each other.</a:t>
            </a:r>
            <a:endParaRPr lang="en-US" sz="1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940" y="1035498"/>
            <a:ext cx="5880260" cy="3288852"/>
          </a:xfrm>
          <a:prstGeom prst="rect">
            <a:avLst/>
          </a:prstGeom>
        </p:spPr>
      </p:pic>
    </p:spTree>
    <p:extLst>
      <p:ext uri="{BB962C8B-B14F-4D97-AF65-F5344CB8AC3E}">
        <p14:creationId xmlns:p14="http://schemas.microsoft.com/office/powerpoint/2010/main" val="14891582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Read/Write any where</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17</a:t>
            </a:fld>
            <a:endParaRPr lang="en-US" dirty="0"/>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normAutofit/>
          </a:bodyPr>
          <a:lstStyle/>
          <a:p>
            <a:pPr marL="171450" indent="-171450">
              <a:buFont typeface="Wingdings" charset="2"/>
              <a:buChar char="§"/>
            </a:pPr>
            <a:r>
              <a:rPr lang="en-US" sz="1400" dirty="0" smtClean="0"/>
              <a:t>Cassandra </a:t>
            </a:r>
            <a:r>
              <a:rPr lang="en-US" sz="1400" dirty="0"/>
              <a:t>is a R/W anywhere architecture, so any user/app can connect to any node in any DC and </a:t>
            </a:r>
            <a:r>
              <a:rPr lang="en-US" sz="1400" dirty="0" smtClean="0"/>
              <a:t>read/write </a:t>
            </a:r>
            <a:r>
              <a:rPr lang="en-US" sz="1400" dirty="0"/>
              <a:t>the data.</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83642"/>
            <a:ext cx="5943600" cy="3393108"/>
          </a:xfrm>
          <a:prstGeom prst="rect">
            <a:avLst/>
          </a:prstGeom>
        </p:spPr>
      </p:pic>
    </p:spTree>
    <p:extLst>
      <p:ext uri="{BB962C8B-B14F-4D97-AF65-F5344CB8AC3E}">
        <p14:creationId xmlns:p14="http://schemas.microsoft.com/office/powerpoint/2010/main" val="13325240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Performance</a:t>
            </a:r>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18</a:t>
            </a:fld>
            <a:endParaRPr lang="en-US" dirty="0"/>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normAutofit/>
          </a:bodyPr>
          <a:lstStyle/>
          <a:p>
            <a:pPr marL="171450" indent="-171450">
              <a:buFont typeface="Wingdings" charset="2"/>
              <a:buChar char="§"/>
            </a:pPr>
            <a:r>
              <a:rPr lang="en-US" sz="1400" dirty="0" smtClean="0"/>
              <a:t>All </a:t>
            </a:r>
            <a:r>
              <a:rPr lang="en-US" sz="1400" dirty="0"/>
              <a:t>disk writes are sequential, append-only operations. </a:t>
            </a:r>
            <a:endParaRPr lang="en-US" sz="1400" dirty="0" smtClean="0"/>
          </a:p>
          <a:p>
            <a:pPr marL="171450" indent="-171450">
              <a:buFont typeface="Wingdings" charset="2"/>
              <a:buChar char="§"/>
            </a:pPr>
            <a:r>
              <a:rPr lang="en-US" sz="1400" dirty="0"/>
              <a:t>E</a:t>
            </a:r>
            <a:r>
              <a:rPr lang="en-US" sz="1400" dirty="0" smtClean="0"/>
              <a:t>nsure </a:t>
            </a:r>
            <a:r>
              <a:rPr lang="en-US" sz="1400" dirty="0"/>
              <a:t>No reading before write.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84690"/>
            <a:ext cx="5715000" cy="3239660"/>
          </a:xfrm>
          <a:prstGeom prst="rect">
            <a:avLst/>
          </a:prstGeom>
        </p:spPr>
      </p:pic>
    </p:spTree>
    <p:extLst>
      <p:ext uri="{BB962C8B-B14F-4D97-AF65-F5344CB8AC3E}">
        <p14:creationId xmlns:p14="http://schemas.microsoft.com/office/powerpoint/2010/main" val="18034289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Cassandra &amp; CAP</a:t>
            </a:r>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19</a:t>
            </a:fld>
            <a:endParaRPr lang="en-US" dirty="0"/>
          </a:p>
        </p:txBody>
      </p:sp>
      <p:sp>
        <p:nvSpPr>
          <p:cNvPr id="6" name="Text Placeholder 5"/>
          <p:cNvSpPr>
            <a:spLocks noGrp="1"/>
          </p:cNvSpPr>
          <p:nvPr>
            <p:ph type="body" sz="quarter" idx="15"/>
          </p:nvPr>
        </p:nvSpPr>
        <p:spPr/>
        <p:txBody>
          <a:bodyPr/>
          <a:lstStyle/>
          <a:p>
            <a:endParaRPr lang="en-US"/>
          </a:p>
        </p:txBody>
      </p:sp>
      <p:sp>
        <p:nvSpPr>
          <p:cNvPr id="7" name="Text Placeholder 6"/>
          <p:cNvSpPr>
            <a:spLocks noGrp="1"/>
          </p:cNvSpPr>
          <p:nvPr>
            <p:ph type="body" sz="quarter" idx="16"/>
          </p:nvPr>
        </p:nvSpPr>
        <p:spPr/>
        <p:txBody>
          <a:bodyPr>
            <a:normAutofit/>
          </a:bodyPr>
          <a:lstStyle/>
          <a:p>
            <a:pPr marL="171450" indent="-171450">
              <a:buFont typeface="Wingdings" charset="2"/>
              <a:buChar char="§"/>
            </a:pPr>
            <a:r>
              <a:rPr lang="en-US" sz="1400" dirty="0" smtClean="0"/>
              <a:t>Cassandra </a:t>
            </a:r>
            <a:r>
              <a:rPr lang="en-US" sz="1400" dirty="0"/>
              <a:t>is classified as an AP </a:t>
            </a:r>
            <a:r>
              <a:rPr lang="en-US" sz="1400" dirty="0" smtClean="0"/>
              <a:t>system</a:t>
            </a:r>
          </a:p>
          <a:p>
            <a:pPr marL="171450" indent="-171450">
              <a:buFont typeface="Wingdings" charset="2"/>
              <a:buChar char="§"/>
            </a:pPr>
            <a:r>
              <a:rPr lang="en-US" sz="1400" dirty="0"/>
              <a:t>System is still available under </a:t>
            </a:r>
            <a:r>
              <a:rPr lang="en-US" sz="1400" dirty="0" smtClean="0"/>
              <a:t>partition</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63229"/>
            <a:ext cx="5715000" cy="3489721"/>
          </a:xfrm>
          <a:prstGeom prst="rect">
            <a:avLst/>
          </a:prstGeom>
        </p:spPr>
      </p:pic>
    </p:spTree>
    <p:extLst>
      <p:ext uri="{BB962C8B-B14F-4D97-AF65-F5344CB8AC3E}">
        <p14:creationId xmlns:p14="http://schemas.microsoft.com/office/powerpoint/2010/main" val="19748612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Sigmoid</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a:t>
            </a:fld>
            <a:endParaRPr lang="en-US" dirty="0"/>
          </a:p>
        </p:txBody>
      </p:sp>
      <p:sp>
        <p:nvSpPr>
          <p:cNvPr id="5" name="TextBox 4"/>
          <p:cNvSpPr txBox="1"/>
          <p:nvPr/>
        </p:nvSpPr>
        <p:spPr>
          <a:xfrm>
            <a:off x="2503357" y="2083633"/>
            <a:ext cx="184731" cy="646331"/>
          </a:xfrm>
          <a:prstGeom prst="rect">
            <a:avLst/>
          </a:prstGeom>
          <a:noFill/>
        </p:spPr>
        <p:txBody>
          <a:bodyPr wrap="none" rtlCol="0">
            <a:spAutoFit/>
          </a:bodyPr>
          <a:lstStyle/>
          <a:p>
            <a:endParaRPr lang="en-US" dirty="0"/>
          </a:p>
          <a:p>
            <a:endParaRPr lang="en-US" dirty="0"/>
          </a:p>
        </p:txBody>
      </p:sp>
      <p:sp>
        <p:nvSpPr>
          <p:cNvPr id="6" name="TextBox 5"/>
          <p:cNvSpPr txBox="1"/>
          <p:nvPr/>
        </p:nvSpPr>
        <p:spPr>
          <a:xfrm>
            <a:off x="457200" y="1111765"/>
            <a:ext cx="5791394" cy="461665"/>
          </a:xfrm>
          <a:prstGeom prst="rect">
            <a:avLst/>
          </a:prstGeom>
          <a:noFill/>
        </p:spPr>
        <p:txBody>
          <a:bodyPr wrap="none" rtlCol="0">
            <a:spAutoFit/>
          </a:bodyPr>
          <a:lstStyle/>
          <a:p>
            <a:r>
              <a:rPr lang="en-US" sz="2400" dirty="0" smtClean="0"/>
              <a:t>We build reactive real-time big data systems. </a:t>
            </a:r>
            <a:endParaRPr lang="en-US" sz="24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002108"/>
            <a:ext cx="1985209" cy="125682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3715" y="1995370"/>
            <a:ext cx="2218578" cy="126356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43600" y="2002108"/>
            <a:ext cx="2286638" cy="1272685"/>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6919" y="205979"/>
            <a:ext cx="1778000" cy="939800"/>
          </a:xfrm>
          <a:prstGeom prst="rect">
            <a:avLst/>
          </a:prstGeom>
        </p:spPr>
      </p:pic>
    </p:spTree>
    <p:extLst>
      <p:ext uri="{BB962C8B-B14F-4D97-AF65-F5344CB8AC3E}">
        <p14:creationId xmlns:p14="http://schemas.microsoft.com/office/powerpoint/2010/main" val="8798652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95299"/>
            <a:ext cx="8229600" cy="857250"/>
          </a:xfrm>
        </p:spPr>
        <p:txBody>
          <a:bodyPr/>
          <a:lstStyle/>
          <a:p>
            <a:r>
              <a:rPr lang="en-US" dirty="0" smtClean="0"/>
              <a:t>CQL</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20</a:t>
            </a:fld>
            <a:endParaRPr lang="en-US" dirty="0"/>
          </a:p>
        </p:txBody>
      </p:sp>
      <p:sp>
        <p:nvSpPr>
          <p:cNvPr id="5" name="TextBox 4"/>
          <p:cNvSpPr txBox="1"/>
          <p:nvPr/>
        </p:nvSpPr>
        <p:spPr>
          <a:xfrm>
            <a:off x="152400" y="1334201"/>
            <a:ext cx="8229600" cy="3416320"/>
          </a:xfrm>
          <a:prstGeom prst="rect">
            <a:avLst/>
          </a:prstGeom>
          <a:noFill/>
        </p:spPr>
        <p:txBody>
          <a:bodyPr wrap="square" rtlCol="0">
            <a:spAutoFit/>
          </a:bodyPr>
          <a:lstStyle/>
          <a:p>
            <a:r>
              <a:rPr lang="en-US" b="1" dirty="0"/>
              <a:t>CREATE</a:t>
            </a:r>
            <a:r>
              <a:rPr lang="en-US" dirty="0"/>
              <a:t> KEYSPACE </a:t>
            </a:r>
            <a:r>
              <a:rPr lang="en-US" dirty="0" err="1" smtClean="0"/>
              <a:t>MyAppSpace</a:t>
            </a:r>
            <a:r>
              <a:rPr lang="en-US" dirty="0" smtClean="0"/>
              <a:t> </a:t>
            </a:r>
            <a:r>
              <a:rPr lang="en-US" b="1" dirty="0"/>
              <a:t>WITH</a:t>
            </a:r>
            <a:r>
              <a:rPr lang="en-US" dirty="0"/>
              <a:t> </a:t>
            </a:r>
            <a:endParaRPr lang="en-US" dirty="0" smtClean="0"/>
          </a:p>
          <a:p>
            <a:r>
              <a:rPr lang="en-US" dirty="0"/>
              <a:t>	</a:t>
            </a:r>
            <a:r>
              <a:rPr lang="en-US" dirty="0" smtClean="0"/>
              <a:t>REPLICATION </a:t>
            </a:r>
            <a:r>
              <a:rPr lang="en-US" dirty="0"/>
              <a:t>=</a:t>
            </a:r>
            <a:r>
              <a:rPr lang="en-US" dirty="0"/>
              <a:t> { </a:t>
            </a:r>
            <a:r>
              <a:rPr lang="en-US" dirty="0"/>
              <a:t>'class'</a:t>
            </a:r>
            <a:r>
              <a:rPr lang="en-US" dirty="0"/>
              <a:t> : </a:t>
            </a:r>
            <a:r>
              <a:rPr lang="en-US" dirty="0"/>
              <a:t>'</a:t>
            </a:r>
            <a:r>
              <a:rPr lang="en-US" dirty="0" err="1"/>
              <a:t>SimpleStrategy</a:t>
            </a:r>
            <a:r>
              <a:rPr lang="en-US" dirty="0"/>
              <a:t>'</a:t>
            </a:r>
            <a:r>
              <a:rPr lang="en-US" dirty="0"/>
              <a:t>, </a:t>
            </a:r>
            <a:r>
              <a:rPr lang="en-US" dirty="0"/>
              <a:t>'</a:t>
            </a:r>
            <a:r>
              <a:rPr lang="en-US" dirty="0" err="1"/>
              <a:t>replication_factor</a:t>
            </a:r>
            <a:r>
              <a:rPr lang="en-US" dirty="0"/>
              <a:t>'</a:t>
            </a:r>
            <a:r>
              <a:rPr lang="en-US" dirty="0"/>
              <a:t> : </a:t>
            </a:r>
            <a:r>
              <a:rPr lang="en-US" dirty="0"/>
              <a:t>3</a:t>
            </a:r>
            <a:r>
              <a:rPr lang="en-US" dirty="0"/>
              <a:t> </a:t>
            </a:r>
            <a:r>
              <a:rPr lang="en-US" dirty="0" smtClean="0"/>
              <a:t>};</a:t>
            </a:r>
          </a:p>
          <a:p>
            <a:endParaRPr lang="en-US" dirty="0" smtClean="0"/>
          </a:p>
          <a:p>
            <a:r>
              <a:rPr lang="en-US" dirty="0" smtClean="0"/>
              <a:t>USE </a:t>
            </a:r>
            <a:r>
              <a:rPr lang="en-US" dirty="0" err="1"/>
              <a:t>MyAppSpace</a:t>
            </a:r>
            <a:r>
              <a:rPr lang="en-US" dirty="0"/>
              <a:t> </a:t>
            </a:r>
            <a:r>
              <a:rPr lang="en-US" dirty="0" smtClean="0"/>
              <a:t>; </a:t>
            </a:r>
          </a:p>
          <a:p>
            <a:endParaRPr lang="en-US" b="1" dirty="0"/>
          </a:p>
          <a:p>
            <a:r>
              <a:rPr lang="en-US" b="1" dirty="0" smtClean="0"/>
              <a:t>CREATE</a:t>
            </a:r>
            <a:r>
              <a:rPr lang="en-US" dirty="0" smtClean="0"/>
              <a:t> </a:t>
            </a:r>
            <a:r>
              <a:rPr lang="en-US" dirty="0"/>
              <a:t>COLUMNFAMILY  </a:t>
            </a:r>
            <a:r>
              <a:rPr lang="en-US" dirty="0" err="1" smtClean="0"/>
              <a:t>AccessLog</a:t>
            </a:r>
            <a:r>
              <a:rPr lang="en-US" dirty="0" smtClean="0"/>
              <a:t>(id </a:t>
            </a:r>
            <a:r>
              <a:rPr lang="en-US" dirty="0"/>
              <a:t>text</a:t>
            </a:r>
            <a:r>
              <a:rPr lang="en-US" dirty="0"/>
              <a:t>, </a:t>
            </a:r>
            <a:r>
              <a:rPr lang="en-US" dirty="0" err="1"/>
              <a:t>ts</a:t>
            </a:r>
            <a:r>
              <a:rPr lang="en-US" dirty="0"/>
              <a:t> timestamp </a:t>
            </a:r>
            <a:r>
              <a:rPr lang="en-US" dirty="0" smtClean="0"/>
              <a:t>,</a:t>
            </a:r>
            <a:r>
              <a:rPr lang="en-US" dirty="0" err="1" smtClean="0"/>
              <a:t>ip</a:t>
            </a:r>
            <a:r>
              <a:rPr lang="en-US" dirty="0" smtClean="0"/>
              <a:t> text</a:t>
            </a:r>
            <a:r>
              <a:rPr lang="en-US" dirty="0"/>
              <a:t>, </a:t>
            </a:r>
            <a:r>
              <a:rPr lang="en-US" dirty="0" smtClean="0"/>
              <a:t>port</a:t>
            </a:r>
            <a:r>
              <a:rPr lang="en-US" b="1" dirty="0" smtClean="0"/>
              <a:t> </a:t>
            </a:r>
            <a:r>
              <a:rPr lang="en-US" dirty="0" smtClean="0"/>
              <a:t>text, status text, </a:t>
            </a:r>
            <a:r>
              <a:rPr lang="en-US" b="1" dirty="0"/>
              <a:t>PRIMARY</a:t>
            </a:r>
            <a:r>
              <a:rPr lang="en-US" dirty="0"/>
              <a:t> </a:t>
            </a:r>
            <a:r>
              <a:rPr lang="en-US" b="1" dirty="0"/>
              <a:t>KEY</a:t>
            </a:r>
            <a:r>
              <a:rPr lang="en-US" dirty="0"/>
              <a:t>(id</a:t>
            </a:r>
            <a:r>
              <a:rPr lang="en-US" dirty="0" smtClean="0"/>
              <a:t>));</a:t>
            </a:r>
          </a:p>
          <a:p>
            <a:endParaRPr lang="en-US" dirty="0" smtClean="0"/>
          </a:p>
          <a:p>
            <a:r>
              <a:rPr lang="en-US" dirty="0" smtClean="0"/>
              <a:t> </a:t>
            </a:r>
            <a:r>
              <a:rPr lang="en-US" b="1" dirty="0"/>
              <a:t>INSERT</a:t>
            </a:r>
            <a:r>
              <a:rPr lang="en-US" dirty="0"/>
              <a:t> </a:t>
            </a:r>
            <a:r>
              <a:rPr lang="en-US" b="1" dirty="0"/>
              <a:t>INTO</a:t>
            </a:r>
            <a:r>
              <a:rPr lang="en-US" dirty="0"/>
              <a:t> </a:t>
            </a:r>
            <a:r>
              <a:rPr lang="en-US" dirty="0" err="1"/>
              <a:t>AccessLog</a:t>
            </a:r>
            <a:r>
              <a:rPr lang="en-US" dirty="0"/>
              <a:t> </a:t>
            </a:r>
            <a:r>
              <a:rPr lang="en-US" dirty="0" smtClean="0"/>
              <a:t>(</a:t>
            </a:r>
            <a:r>
              <a:rPr lang="en-US" dirty="0"/>
              <a:t>id, </a:t>
            </a:r>
            <a:r>
              <a:rPr lang="en-US" dirty="0" err="1" smtClean="0"/>
              <a:t>ts</a:t>
            </a:r>
            <a:r>
              <a:rPr lang="en-US" dirty="0" smtClean="0"/>
              <a:t>, </a:t>
            </a:r>
            <a:r>
              <a:rPr lang="en-US" dirty="0" err="1" smtClean="0"/>
              <a:t>ip</a:t>
            </a:r>
            <a:r>
              <a:rPr lang="en-US" dirty="0" smtClean="0"/>
              <a:t>, port, status) </a:t>
            </a:r>
            <a:r>
              <a:rPr lang="en-US" b="1" dirty="0"/>
              <a:t>VALUES</a:t>
            </a:r>
            <a:r>
              <a:rPr lang="en-US" dirty="0"/>
              <a:t> </a:t>
            </a:r>
            <a:r>
              <a:rPr lang="en-US" dirty="0" smtClean="0"/>
              <a:t>(’id-001-1', </a:t>
            </a:r>
            <a:r>
              <a:rPr lang="is-IS" dirty="0" smtClean="0"/>
              <a:t>2016-01-01 </a:t>
            </a:r>
            <a:r>
              <a:rPr lang="is-IS" dirty="0"/>
              <a:t>00:00:00+0200</a:t>
            </a:r>
            <a:r>
              <a:rPr lang="en-US" dirty="0" smtClean="0"/>
              <a:t>', ’10.20.30.1’,’200’); </a:t>
            </a:r>
          </a:p>
          <a:p>
            <a:pPr>
              <a:lnSpc>
                <a:spcPct val="200000"/>
              </a:lnSpc>
            </a:pPr>
            <a:r>
              <a:rPr lang="en-US" b="1" dirty="0" smtClean="0"/>
              <a:t>SELECT</a:t>
            </a:r>
            <a:r>
              <a:rPr lang="en-US" dirty="0" smtClean="0"/>
              <a:t> </a:t>
            </a:r>
            <a:r>
              <a:rPr lang="en-US" dirty="0"/>
              <a:t>*</a:t>
            </a:r>
            <a:r>
              <a:rPr lang="en-US" dirty="0"/>
              <a:t> </a:t>
            </a:r>
            <a:r>
              <a:rPr lang="en-US" b="1" dirty="0"/>
              <a:t>FROM</a:t>
            </a:r>
            <a:r>
              <a:rPr lang="en-US" dirty="0"/>
              <a:t> </a:t>
            </a:r>
            <a:r>
              <a:rPr lang="en-US" dirty="0" err="1"/>
              <a:t>AccessLog</a:t>
            </a:r>
            <a:r>
              <a:rPr lang="en-US" dirty="0"/>
              <a:t> </a:t>
            </a:r>
            <a:r>
              <a:rPr lang="en-US" dirty="0" smtClean="0"/>
              <a:t>;</a:t>
            </a:r>
            <a:endParaRPr lang="en-US" dirty="0"/>
          </a:p>
        </p:txBody>
      </p:sp>
    </p:spTree>
    <p:extLst>
      <p:ext uri="{BB962C8B-B14F-4D97-AF65-F5344CB8AC3E}">
        <p14:creationId xmlns:p14="http://schemas.microsoft.com/office/powerpoint/2010/main" val="1372640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Apache Spark</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21</a:t>
            </a:fld>
            <a:endParaRPr lang="en-US" dirty="0"/>
          </a:p>
        </p:txBody>
      </p:sp>
      <p:sp>
        <p:nvSpPr>
          <p:cNvPr id="6" name="Text Placeholder 5"/>
          <p:cNvSpPr>
            <a:spLocks noGrp="1"/>
          </p:cNvSpPr>
          <p:nvPr>
            <p:ph type="body" sz="quarter" idx="15"/>
          </p:nvPr>
        </p:nvSpPr>
        <p:spPr/>
        <p:txBody>
          <a:bodyPr/>
          <a:lstStyle/>
          <a:p>
            <a:r>
              <a:rPr lang="en-US" dirty="0" smtClean="0"/>
              <a:t>Introduction</a:t>
            </a:r>
            <a:endParaRPr lang="en-US" dirty="0"/>
          </a:p>
        </p:txBody>
      </p:sp>
      <p:sp>
        <p:nvSpPr>
          <p:cNvPr id="7" name="Text Placeholder 6"/>
          <p:cNvSpPr>
            <a:spLocks noGrp="1"/>
          </p:cNvSpPr>
          <p:nvPr>
            <p:ph type="body" sz="quarter" idx="16"/>
          </p:nvPr>
        </p:nvSpPr>
        <p:spPr/>
        <p:txBody>
          <a:bodyPr>
            <a:noAutofit/>
          </a:bodyPr>
          <a:lstStyle/>
          <a:p>
            <a:pPr marL="171450" lvl="0" indent="-171450">
              <a:spcBef>
                <a:spcPts val="0"/>
              </a:spcBef>
              <a:buFont typeface="Wingdings" charset="2"/>
              <a:buChar char="§"/>
            </a:pPr>
            <a:r>
              <a:rPr lang="en" sz="1400" dirty="0"/>
              <a:t>Apache Spark is a fast and general execution engine for large-scale data processing</a:t>
            </a:r>
            <a:r>
              <a:rPr lang="en" sz="1400" dirty="0" smtClean="0"/>
              <a:t>.</a:t>
            </a:r>
            <a:endParaRPr lang="en-US" sz="1400" dirty="0" smtClean="0"/>
          </a:p>
          <a:p>
            <a:pPr marL="171450" lvl="0" indent="-171450">
              <a:spcBef>
                <a:spcPts val="0"/>
              </a:spcBef>
              <a:buFont typeface="Wingdings" charset="2"/>
              <a:buChar char="§"/>
            </a:pPr>
            <a:r>
              <a:rPr lang="en-US" sz="1400" dirty="0" smtClean="0"/>
              <a:t>Organize </a:t>
            </a:r>
            <a:r>
              <a:rPr lang="en-US" sz="1400" dirty="0"/>
              <a:t>computation as concurrent tasks </a:t>
            </a:r>
            <a:endParaRPr lang="en-US" sz="1400" dirty="0" smtClean="0"/>
          </a:p>
          <a:p>
            <a:pPr marL="171450" lvl="0" indent="-171450">
              <a:spcBef>
                <a:spcPts val="0"/>
              </a:spcBef>
              <a:buFont typeface="Wingdings" charset="2"/>
              <a:buChar char="§"/>
            </a:pPr>
            <a:r>
              <a:rPr lang="en-US" sz="1400" dirty="0" smtClean="0"/>
              <a:t>Handle </a:t>
            </a:r>
            <a:r>
              <a:rPr lang="en-US" sz="1400" dirty="0"/>
              <a:t>fault-tolerance, load </a:t>
            </a:r>
            <a:r>
              <a:rPr lang="en-US" sz="1400" dirty="0" smtClean="0"/>
              <a:t>balancing</a:t>
            </a:r>
          </a:p>
          <a:p>
            <a:pPr marL="171450" lvl="0" indent="-171450">
              <a:spcBef>
                <a:spcPts val="0"/>
              </a:spcBef>
              <a:buFont typeface="Wingdings" charset="2"/>
              <a:buChar char="§"/>
            </a:pPr>
            <a:r>
              <a:rPr lang="en-US" sz="1400" dirty="0"/>
              <a:t>Developed on Actor Model</a:t>
            </a:r>
            <a:endParaRPr lang="en" sz="14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413" y="1063229"/>
            <a:ext cx="5644587" cy="2956321"/>
          </a:xfrm>
          <a:prstGeom prst="rect">
            <a:avLst/>
          </a:prstGeom>
        </p:spPr>
      </p:pic>
    </p:spTree>
    <p:extLst>
      <p:ext uri="{BB962C8B-B14F-4D97-AF65-F5344CB8AC3E}">
        <p14:creationId xmlns:p14="http://schemas.microsoft.com/office/powerpoint/2010/main" val="7430966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RDD Introduction</a:t>
            </a:r>
          </a:p>
        </p:txBody>
      </p:sp>
      <p:sp>
        <p:nvSpPr>
          <p:cNvPr id="3" name="Footer Placeholder 2"/>
          <p:cNvSpPr>
            <a:spLocks noGrp="1"/>
          </p:cNvSpPr>
          <p:nvPr>
            <p:ph type="ftr" sz="quarter" idx="11"/>
          </p:nvPr>
        </p:nvSpPr>
        <p:spPr/>
        <p:txBody>
          <a:bodyPr/>
          <a:lstStyle/>
          <a:p>
            <a:r>
              <a:rPr lang="en-US" dirty="0">
                <a:latin typeface="Arial"/>
                <a:cs typeface="Arial"/>
              </a:rPr>
              <a:t>© DataStax, All Rights Reserved.</a:t>
            </a:r>
          </a:p>
        </p:txBody>
      </p:sp>
      <p:sp>
        <p:nvSpPr>
          <p:cNvPr id="4" name="Slide Number Placeholder 3"/>
          <p:cNvSpPr>
            <a:spLocks noGrp="1"/>
          </p:cNvSpPr>
          <p:nvPr>
            <p:ph type="sldNum" sz="quarter" idx="12"/>
          </p:nvPr>
        </p:nvSpPr>
        <p:spPr/>
        <p:txBody>
          <a:bodyPr/>
          <a:lstStyle/>
          <a:p>
            <a:fld id="{B10D5614-B734-4280-8F57-1D4947433C97}" type="slidenum">
              <a:rPr lang="en-US" smtClean="0">
                <a:latin typeface="Arial"/>
                <a:cs typeface="Arial"/>
              </a:rPr>
              <a:pPr/>
              <a:t>22</a:t>
            </a:fld>
            <a:endParaRPr lang="en-US" dirty="0">
              <a:latin typeface="Arial"/>
              <a:cs typeface="Arial"/>
            </a:endParaRPr>
          </a:p>
        </p:txBody>
      </p:sp>
      <p:sp>
        <p:nvSpPr>
          <p:cNvPr id="7" name="Text Placeholder 6"/>
          <p:cNvSpPr>
            <a:spLocks noGrp="1"/>
          </p:cNvSpPr>
          <p:nvPr>
            <p:ph type="body" sz="quarter" idx="16"/>
          </p:nvPr>
        </p:nvSpPr>
        <p:spPr>
          <a:xfrm>
            <a:off x="457200" y="1276350"/>
            <a:ext cx="5562600" cy="2362200"/>
          </a:xfrm>
        </p:spPr>
        <p:txBody>
          <a:bodyPr>
            <a:noAutofit/>
          </a:bodyPr>
          <a:lstStyle/>
          <a:p>
            <a:r>
              <a:rPr lang="en-US" sz="1400" dirty="0"/>
              <a:t>Resilient Distributed Datasets (RDDs), a distributed memory abstraction that lets programmers perform in-memory computations on large clusters in a fault-tolerant manner</a:t>
            </a:r>
            <a:r>
              <a:rPr lang="en-US" sz="1400" dirty="0" smtClean="0"/>
              <a:t>.</a:t>
            </a:r>
          </a:p>
          <a:p>
            <a:endParaRPr lang="en-US" sz="1400" dirty="0"/>
          </a:p>
          <a:p>
            <a:r>
              <a:rPr lang="en-US" sz="1400" dirty="0"/>
              <a:t>RDD shared the data over a cluster, like a virtualized, distributed collection</a:t>
            </a:r>
            <a:r>
              <a:rPr lang="en-US" sz="1400" dirty="0" smtClean="0"/>
              <a:t>.</a:t>
            </a:r>
          </a:p>
          <a:p>
            <a:endParaRPr lang="en-US" sz="1400" dirty="0"/>
          </a:p>
          <a:p>
            <a:r>
              <a:rPr lang="en-US" sz="1400" dirty="0"/>
              <a:t>Users create RDDs in two ways: by loading an external dataset, or by distributing a collection of objects such as List, Map etc. </a:t>
            </a:r>
          </a:p>
          <a:p>
            <a:endParaRPr lang="en-US" sz="14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1123950"/>
            <a:ext cx="2438400" cy="2895600"/>
          </a:xfrm>
          <a:prstGeom prst="rect">
            <a:avLst/>
          </a:prstGeom>
        </p:spPr>
      </p:pic>
    </p:spTree>
    <p:extLst>
      <p:ext uri="{BB962C8B-B14F-4D97-AF65-F5344CB8AC3E}">
        <p14:creationId xmlns:p14="http://schemas.microsoft.com/office/powerpoint/2010/main" val="330902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RDD Operations</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23</a:t>
            </a:fld>
            <a:endParaRPr lang="en-US" dirty="0"/>
          </a:p>
        </p:txBody>
      </p:sp>
      <p:sp>
        <p:nvSpPr>
          <p:cNvPr id="6" name="Text Placeholder 5"/>
          <p:cNvSpPr>
            <a:spLocks noGrp="1"/>
          </p:cNvSpPr>
          <p:nvPr>
            <p:ph type="body" sz="quarter" idx="15"/>
          </p:nvPr>
        </p:nvSpPr>
        <p:spPr/>
        <p:txBody>
          <a:bodyPr/>
          <a:lstStyle/>
          <a:p>
            <a:r>
              <a:rPr lang="en-US" sz="1600" dirty="0" smtClean="0"/>
              <a:t>Two Kind of Operations</a:t>
            </a:r>
            <a:endParaRPr lang="en-US" sz="1600" dirty="0"/>
          </a:p>
        </p:txBody>
      </p:sp>
      <p:sp>
        <p:nvSpPr>
          <p:cNvPr id="7" name="Text Placeholder 6"/>
          <p:cNvSpPr>
            <a:spLocks noGrp="1"/>
          </p:cNvSpPr>
          <p:nvPr>
            <p:ph type="body" sz="quarter" idx="16"/>
          </p:nvPr>
        </p:nvSpPr>
        <p:spPr/>
        <p:txBody>
          <a:bodyPr>
            <a:normAutofit/>
          </a:bodyPr>
          <a:lstStyle/>
          <a:p>
            <a:pPr marL="171450" indent="-171450">
              <a:buFont typeface="Arial" charset="0"/>
              <a:buChar char="•"/>
            </a:pPr>
            <a:r>
              <a:rPr lang="en-US" sz="1400" dirty="0" smtClean="0"/>
              <a:t>Transformation</a:t>
            </a:r>
          </a:p>
          <a:p>
            <a:pPr marL="171450" indent="-171450">
              <a:buFont typeface="Arial" charset="0"/>
              <a:buChar char="•"/>
            </a:pPr>
            <a:r>
              <a:rPr lang="en-US" sz="1400" dirty="0" smtClean="0"/>
              <a:t>Action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6944" y="1123950"/>
            <a:ext cx="5743007" cy="2895600"/>
          </a:xfrm>
          <a:prstGeom prst="rect">
            <a:avLst/>
          </a:prstGeom>
        </p:spPr>
      </p:pic>
    </p:spTree>
    <p:extLst>
      <p:ext uri="{BB962C8B-B14F-4D97-AF65-F5344CB8AC3E}">
        <p14:creationId xmlns:p14="http://schemas.microsoft.com/office/powerpoint/2010/main" val="19312981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8600" y="209550"/>
            <a:ext cx="8686800" cy="4038600"/>
          </a:xfrm>
        </p:spPr>
      </p:pic>
    </p:spTree>
    <p:extLst>
      <p:ext uri="{BB962C8B-B14F-4D97-AF65-F5344CB8AC3E}">
        <p14:creationId xmlns:p14="http://schemas.microsoft.com/office/powerpoint/2010/main" val="4265545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152399" y="285750"/>
            <a:ext cx="8763001" cy="3962400"/>
          </a:xfrm>
        </p:spPr>
      </p:pic>
    </p:spTree>
    <p:extLst>
      <p:ext uri="{BB962C8B-B14F-4D97-AF65-F5344CB8AC3E}">
        <p14:creationId xmlns:p14="http://schemas.microsoft.com/office/powerpoint/2010/main" val="18544977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Spark Streaming?</a:t>
            </a:r>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26</a:t>
            </a:fld>
            <a:endParaRPr lang="en-US" dirty="0"/>
          </a:p>
        </p:txBody>
      </p:sp>
      <p:sp>
        <p:nvSpPr>
          <p:cNvPr id="5" name="TextBox 4"/>
          <p:cNvSpPr txBox="1"/>
          <p:nvPr/>
        </p:nvSpPr>
        <p:spPr>
          <a:xfrm>
            <a:off x="457200" y="1052923"/>
            <a:ext cx="7712368" cy="3416320"/>
          </a:xfrm>
          <a:prstGeom prst="rect">
            <a:avLst/>
          </a:prstGeom>
          <a:noFill/>
        </p:spPr>
        <p:txBody>
          <a:bodyPr wrap="none" rtlCol="0">
            <a:spAutoFit/>
          </a:bodyPr>
          <a:lstStyle/>
          <a:p>
            <a:pPr lvl="0"/>
            <a:r>
              <a:rPr lang="en-US" b="1" dirty="0"/>
              <a:t>Framework for large scale stream processing </a:t>
            </a:r>
          </a:p>
          <a:p>
            <a:pPr lvl="0"/>
            <a:endParaRPr lang="en-US" b="1" dirty="0"/>
          </a:p>
          <a:p>
            <a:pPr marL="914400" lvl="0" indent="-381000">
              <a:buSzPct val="100000"/>
              <a:buChar char="➔"/>
            </a:pPr>
            <a:r>
              <a:rPr lang="en-US" dirty="0"/>
              <a:t>Created at UC </a:t>
            </a:r>
            <a:r>
              <a:rPr lang="en-US" dirty="0" smtClean="0"/>
              <a:t>Berkeley</a:t>
            </a:r>
          </a:p>
          <a:p>
            <a:pPr marL="914400" lvl="0" indent="-381000">
              <a:buSzPct val="100000"/>
              <a:buChar char="➔"/>
            </a:pPr>
            <a:endParaRPr lang="en-US" dirty="0"/>
          </a:p>
          <a:p>
            <a:pPr marL="914400" lvl="0" indent="-381000">
              <a:buSzPct val="100000"/>
              <a:buChar char="➔"/>
            </a:pPr>
            <a:r>
              <a:rPr lang="en-US" dirty="0"/>
              <a:t>Scales to 100s of nodes</a:t>
            </a:r>
          </a:p>
          <a:p>
            <a:pPr lvl="0"/>
            <a:endParaRPr lang="en-US" dirty="0"/>
          </a:p>
          <a:p>
            <a:pPr marL="914400" lvl="0" indent="-381000">
              <a:buSzPct val="100000"/>
              <a:buChar char="➔"/>
            </a:pPr>
            <a:r>
              <a:rPr lang="en-US" dirty="0"/>
              <a:t>Can achieve second scale latencies</a:t>
            </a:r>
          </a:p>
          <a:p>
            <a:pPr lvl="0"/>
            <a:endParaRPr lang="en-US" dirty="0"/>
          </a:p>
          <a:p>
            <a:pPr marL="914400" lvl="0" indent="-381000">
              <a:buSzPct val="100000"/>
              <a:buChar char="➔"/>
            </a:pPr>
            <a:r>
              <a:rPr lang="en-US" dirty="0"/>
              <a:t>Provides a simple batch-like API for implementing complex algorithm</a:t>
            </a:r>
          </a:p>
          <a:p>
            <a:pPr lvl="0"/>
            <a:endParaRPr lang="en-US" dirty="0"/>
          </a:p>
          <a:p>
            <a:pPr marL="914400" lvl="0" indent="-381000">
              <a:buSzPct val="100000"/>
              <a:buChar char="➔"/>
            </a:pPr>
            <a:r>
              <a:rPr lang="en-US" dirty="0"/>
              <a:t>Can absorb live data streams from Kafka, Flume, </a:t>
            </a:r>
            <a:r>
              <a:rPr lang="en-US" dirty="0" err="1"/>
              <a:t>ZeroMQ</a:t>
            </a:r>
            <a:r>
              <a:rPr lang="en-US" dirty="0"/>
              <a:t>, Kinesis etc.</a:t>
            </a:r>
          </a:p>
          <a:p>
            <a:endParaRPr lang="en-US" dirty="0"/>
          </a:p>
        </p:txBody>
      </p:sp>
    </p:spTree>
    <p:extLst>
      <p:ext uri="{BB962C8B-B14F-4D97-AF65-F5344CB8AC3E}">
        <p14:creationId xmlns:p14="http://schemas.microsoft.com/office/powerpoint/2010/main" val="18962640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27</a:t>
            </a:fld>
            <a:endParaRPr lang="en-US" dirty="0"/>
          </a:p>
        </p:txBody>
      </p:sp>
      <p:sp>
        <p:nvSpPr>
          <p:cNvPr id="6" name="Text Placeholder 5"/>
          <p:cNvSpPr>
            <a:spLocks noGrp="1"/>
          </p:cNvSpPr>
          <p:nvPr>
            <p:ph type="body" sz="quarter" idx="15"/>
          </p:nvPr>
        </p:nvSpPr>
        <p:spPr/>
        <p:txBody>
          <a:bodyPr/>
          <a:lstStyle/>
          <a:p>
            <a:r>
              <a:rPr lang="en-US" sz="1600" dirty="0" smtClean="0"/>
              <a:t>Introduction</a:t>
            </a:r>
            <a:endParaRPr lang="en-US" sz="1600" dirty="0"/>
          </a:p>
        </p:txBody>
      </p:sp>
      <p:sp>
        <p:nvSpPr>
          <p:cNvPr id="7" name="Text Placeholder 6"/>
          <p:cNvSpPr>
            <a:spLocks noGrp="1"/>
          </p:cNvSpPr>
          <p:nvPr>
            <p:ph type="body" sz="quarter" idx="16"/>
          </p:nvPr>
        </p:nvSpPr>
        <p:spPr/>
        <p:txBody>
          <a:bodyPr>
            <a:normAutofit/>
          </a:bodyPr>
          <a:lstStyle/>
          <a:p>
            <a:pPr marL="171450" indent="-171450">
              <a:buFont typeface="Arial" charset="0"/>
              <a:buChar char="•"/>
            </a:pPr>
            <a:r>
              <a:rPr lang="en-US" sz="1400" dirty="0"/>
              <a:t>Spark Streaming is an extension of the core spark API that enables scalable, high-throughput, fault-tolerant stream processing of live data streams.</a:t>
            </a:r>
            <a:endParaRPr lang="en-US" sz="1400" dirty="0" smtClean="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12524"/>
            <a:ext cx="5727700" cy="3364225"/>
          </a:xfrm>
          <a:prstGeom prst="rect">
            <a:avLst/>
          </a:prstGeom>
        </p:spPr>
      </p:pic>
    </p:spTree>
    <p:extLst>
      <p:ext uri="{BB962C8B-B14F-4D97-AF65-F5344CB8AC3E}">
        <p14:creationId xmlns:p14="http://schemas.microsoft.com/office/powerpoint/2010/main" val="151417332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228599" y="520700"/>
            <a:ext cx="8789063" cy="3956050"/>
          </a:xfrm>
        </p:spPr>
      </p:pic>
    </p:spTree>
    <p:extLst>
      <p:ext uri="{BB962C8B-B14F-4D97-AF65-F5344CB8AC3E}">
        <p14:creationId xmlns:p14="http://schemas.microsoft.com/office/powerpoint/2010/main" val="20032134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p:nvPr/>
        </p:nvCxnSpPr>
        <p:spPr>
          <a:xfrm>
            <a:off x="2133600" y="2152650"/>
            <a:ext cx="6858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6096000" y="2212923"/>
            <a:ext cx="838200" cy="159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092970"/>
            <a:ext cx="3352800" cy="2167755"/>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6625" y="1200150"/>
            <a:ext cx="1196975" cy="125095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600" y="2336800"/>
            <a:ext cx="1878189" cy="76835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2800" y="1727954"/>
            <a:ext cx="1492669" cy="1001791"/>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63183" y="2371099"/>
            <a:ext cx="908821" cy="908821"/>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19600" y="2336800"/>
            <a:ext cx="908821" cy="908821"/>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248" y="2371099"/>
            <a:ext cx="908821" cy="908821"/>
          </a:xfrm>
          <a:prstGeom prst="rect">
            <a:avLst/>
          </a:prstGeom>
        </p:spPr>
      </p:pic>
    </p:spTree>
    <p:extLst>
      <p:ext uri="{BB962C8B-B14F-4D97-AF65-F5344CB8AC3E}">
        <p14:creationId xmlns:p14="http://schemas.microsoft.com/office/powerpoint/2010/main" val="1698086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5189862"/>
              </p:ext>
            </p:extLst>
          </p:nvPr>
        </p:nvGraphicFramePr>
        <p:xfrm>
          <a:off x="452971" y="971550"/>
          <a:ext cx="8238067" cy="3200400"/>
        </p:xfrm>
        <a:graphic>
          <a:graphicData uri="http://schemas.openxmlformats.org/drawingml/2006/table">
            <a:tbl>
              <a:tblPr firstRow="1" bandRow="1">
                <a:tableStyleId>{2D5ABB26-0587-4C30-8999-92F81FD0307C}</a:tableStyleId>
              </a:tblPr>
              <a:tblGrid>
                <a:gridCol w="828542"/>
                <a:gridCol w="7409525"/>
              </a:tblGrid>
              <a:tr h="640080">
                <a:tc>
                  <a:txBody>
                    <a:bodyPr/>
                    <a:lstStyle/>
                    <a:p>
                      <a:pPr algn="ctr"/>
                      <a:r>
                        <a:rPr lang="en-US" sz="2400" b="0" i="0" dirty="0" smtClean="0">
                          <a:solidFill>
                            <a:schemeClr val="accent2"/>
                          </a:solidFill>
                          <a:latin typeface="Arial"/>
                          <a:cs typeface="Arial"/>
                        </a:rPr>
                        <a:t>1</a:t>
                      </a:r>
                    </a:p>
                  </a:txBody>
                  <a:tcPr>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r>
                        <a:rPr lang="en-US" sz="2400" b="0" i="0" dirty="0" smtClean="0">
                          <a:solidFill>
                            <a:srgbClr val="4C5958"/>
                          </a:solidFill>
                          <a:latin typeface="Arial"/>
                          <a:cs typeface="Arial"/>
                        </a:rPr>
                        <a:t>Data</a:t>
                      </a:r>
                      <a:r>
                        <a:rPr lang="en-US" sz="2400" b="0" i="0" baseline="0" dirty="0" smtClean="0">
                          <a:solidFill>
                            <a:srgbClr val="4C5958"/>
                          </a:solidFill>
                          <a:latin typeface="Arial"/>
                          <a:cs typeface="Arial"/>
                        </a:rPr>
                        <a:t> Management</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B w="3175" cap="flat" cmpd="sng" algn="ctr">
                      <a:solidFill>
                        <a:scrgbClr r="0" g="0" b="0"/>
                      </a:solidFill>
                      <a:prstDash val="solid"/>
                      <a:round/>
                      <a:headEnd type="none" w="med" len="med"/>
                      <a:tailEnd type="none" w="med" len="med"/>
                    </a:lnB>
                  </a:tcPr>
                </a:tc>
              </a:tr>
              <a:tr h="640080">
                <a:tc>
                  <a:txBody>
                    <a:bodyPr/>
                    <a:lstStyle/>
                    <a:p>
                      <a:pPr algn="ctr"/>
                      <a:r>
                        <a:rPr lang="en-US" sz="2400" b="0" i="0" dirty="0" smtClean="0">
                          <a:solidFill>
                            <a:schemeClr val="accent2"/>
                          </a:solidFill>
                          <a:latin typeface="Arial"/>
                          <a:cs typeface="Arial"/>
                        </a:rPr>
                        <a:t>2</a:t>
                      </a:r>
                      <a:endParaRPr lang="en-US" sz="24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smtClean="0">
                          <a:solidFill>
                            <a:srgbClr val="4C5958"/>
                          </a:solidFill>
                          <a:latin typeface="Arial"/>
                          <a:cs typeface="Arial"/>
                        </a:rPr>
                        <a:t>Cassandra</a:t>
                      </a:r>
                      <a:r>
                        <a:rPr lang="en-US" sz="2400" b="0" i="0" baseline="0" dirty="0" smtClean="0">
                          <a:solidFill>
                            <a:srgbClr val="4C5958"/>
                          </a:solidFill>
                          <a:latin typeface="Arial"/>
                          <a:cs typeface="Arial"/>
                        </a:rPr>
                        <a:t> Introduction</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2400" b="0" i="0" dirty="0" smtClean="0">
                          <a:solidFill>
                            <a:schemeClr val="accent2"/>
                          </a:solidFill>
                          <a:latin typeface="Arial"/>
                          <a:cs typeface="Arial"/>
                        </a:rPr>
                        <a:t>3</a:t>
                      </a:r>
                      <a:endParaRPr lang="en-US" sz="24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smtClean="0">
                          <a:solidFill>
                            <a:srgbClr val="4C5958"/>
                          </a:solidFill>
                          <a:latin typeface="Arial"/>
                          <a:cs typeface="Arial"/>
                        </a:rPr>
                        <a:t>Apache Spark Streaming</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2400" b="0" i="0" dirty="0" smtClean="0">
                          <a:solidFill>
                            <a:schemeClr val="accent2"/>
                          </a:solidFill>
                          <a:latin typeface="Arial"/>
                          <a:cs typeface="Arial"/>
                        </a:rPr>
                        <a:t>4</a:t>
                      </a:r>
                      <a:endParaRPr lang="en-US" sz="24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smtClean="0">
                          <a:solidFill>
                            <a:srgbClr val="4C5958"/>
                          </a:solidFill>
                          <a:latin typeface="Arial"/>
                          <a:cs typeface="Arial"/>
                        </a:rPr>
                        <a:t>Reactive</a:t>
                      </a:r>
                      <a:r>
                        <a:rPr lang="en-US" sz="2400" b="0" i="0" baseline="0" dirty="0" smtClean="0">
                          <a:solidFill>
                            <a:srgbClr val="4C5958"/>
                          </a:solidFill>
                          <a:latin typeface="Arial"/>
                          <a:cs typeface="Arial"/>
                        </a:rPr>
                        <a:t> Data Pipelines</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640080">
                <a:tc>
                  <a:txBody>
                    <a:bodyPr/>
                    <a:lstStyle/>
                    <a:p>
                      <a:pPr algn="ctr"/>
                      <a:r>
                        <a:rPr lang="en-US" sz="2400" b="0" i="0" dirty="0" smtClean="0">
                          <a:solidFill>
                            <a:schemeClr val="accent2"/>
                          </a:solidFill>
                          <a:latin typeface="Arial"/>
                          <a:cs typeface="Arial"/>
                        </a:rPr>
                        <a:t>5</a:t>
                      </a:r>
                      <a:endParaRPr lang="en-US" sz="2400" b="0" i="0" dirty="0">
                        <a:solidFill>
                          <a:schemeClr val="accent2"/>
                        </a:solidFill>
                        <a:latin typeface="Arial"/>
                        <a:cs typeface="Arial"/>
                      </a:endParaRP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tcPr>
                </a:tc>
                <a:tc>
                  <a:txBody>
                    <a:bodyPr/>
                    <a:lstStyle/>
                    <a:p>
                      <a:r>
                        <a:rPr lang="en-US" sz="2400" b="0" i="0" dirty="0" smtClean="0">
                          <a:solidFill>
                            <a:srgbClr val="4C5958"/>
                          </a:solidFill>
                          <a:latin typeface="Arial"/>
                          <a:cs typeface="Arial"/>
                        </a:rPr>
                        <a:t>Use cases</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tcPr>
                </a:tc>
              </a:tr>
            </a:tbl>
          </a:graphicData>
        </a:graphic>
      </p:graphicFrame>
      <p:sp>
        <p:nvSpPr>
          <p:cNvPr id="3" name="Slide Number Placeholder 2"/>
          <p:cNvSpPr>
            <a:spLocks noGrp="1"/>
          </p:cNvSpPr>
          <p:nvPr>
            <p:ph type="sldNum" sz="quarter" idx="12"/>
          </p:nvPr>
        </p:nvSpPr>
        <p:spPr/>
        <p:txBody>
          <a:bodyPr/>
          <a:lstStyle/>
          <a:p>
            <a:fld id="{B10D5614-B734-4280-8F57-1D4947433C97}" type="slidenum">
              <a:rPr lang="en-US" smtClean="0">
                <a:latin typeface="Arial"/>
                <a:cs typeface="Arial"/>
              </a:rPr>
              <a:t>3</a:t>
            </a:fld>
            <a:endParaRPr lang="en-US" dirty="0">
              <a:latin typeface="Arial"/>
              <a:cs typeface="Arial"/>
            </a:endParaRPr>
          </a:p>
        </p:txBody>
      </p:sp>
      <p:sp>
        <p:nvSpPr>
          <p:cNvPr id="2" name="Footer Placeholder 1"/>
          <p:cNvSpPr>
            <a:spLocks noGrp="1"/>
          </p:cNvSpPr>
          <p:nvPr>
            <p:ph type="ftr" sz="quarter" idx="11"/>
          </p:nvPr>
        </p:nvSpPr>
        <p:spPr/>
        <p:txBody>
          <a:bodyPr/>
          <a:lstStyle/>
          <a:p>
            <a:r>
              <a:rPr lang="en-US" dirty="0">
                <a:latin typeface="Arial"/>
                <a:cs typeface="Arial"/>
              </a:rPr>
              <a:t>© DataStax, All Rights Reserved.</a:t>
            </a:r>
          </a:p>
        </p:txBody>
      </p:sp>
    </p:spTree>
    <p:extLst>
      <p:ext uri="{BB962C8B-B14F-4D97-AF65-F5344CB8AC3E}">
        <p14:creationId xmlns:p14="http://schemas.microsoft.com/office/powerpoint/2010/main" val="31567291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800" y="63500"/>
            <a:ext cx="6960180" cy="4794250"/>
          </a:xfrm>
          <a:prstGeom prst="rect">
            <a:avLst/>
          </a:prstGeom>
        </p:spPr>
      </p:pic>
    </p:spTree>
    <p:extLst>
      <p:ext uri="{BB962C8B-B14F-4D97-AF65-F5344CB8AC3E}">
        <p14:creationId xmlns:p14="http://schemas.microsoft.com/office/powerpoint/2010/main" val="15645965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Spark Streaming over a HA Mesos Cluster </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31</a:t>
            </a:fld>
            <a:endParaRPr lang="en-US" dirty="0"/>
          </a:p>
        </p:txBody>
      </p:sp>
      <p:sp>
        <p:nvSpPr>
          <p:cNvPr id="7" name="TextBox 6"/>
          <p:cNvSpPr txBox="1"/>
          <p:nvPr/>
        </p:nvSpPr>
        <p:spPr>
          <a:xfrm>
            <a:off x="457200" y="1063229"/>
            <a:ext cx="7619522" cy="923330"/>
          </a:xfrm>
          <a:prstGeom prst="rect">
            <a:avLst/>
          </a:prstGeom>
          <a:noFill/>
        </p:spPr>
        <p:txBody>
          <a:bodyPr wrap="none" rtlCol="0">
            <a:spAutoFit/>
          </a:bodyPr>
          <a:lstStyle/>
          <a:p>
            <a:r>
              <a:rPr lang="en-US" dirty="0"/>
              <a:t>To use Mesos from Spark, you need a Spark binary package available in a place </a:t>
            </a:r>
            <a:endParaRPr lang="en-US" dirty="0" smtClean="0"/>
          </a:p>
          <a:p>
            <a:r>
              <a:rPr lang="en-US" dirty="0" smtClean="0"/>
              <a:t>accessible </a:t>
            </a:r>
            <a:r>
              <a:rPr lang="en-US" dirty="0"/>
              <a:t>(http/s3/</a:t>
            </a:r>
            <a:r>
              <a:rPr lang="en-US" dirty="0" err="1"/>
              <a:t>hdfs</a:t>
            </a:r>
            <a:r>
              <a:rPr lang="en-US" dirty="0"/>
              <a:t>) by Mesos, and a Spark driver program configured to </a:t>
            </a:r>
            <a:endParaRPr lang="en-US" dirty="0" smtClean="0"/>
          </a:p>
          <a:p>
            <a:r>
              <a:rPr lang="en-US" dirty="0" smtClean="0"/>
              <a:t>connect </a:t>
            </a:r>
            <a:r>
              <a:rPr lang="en-US" dirty="0"/>
              <a:t>to Mesos.</a:t>
            </a:r>
          </a:p>
        </p:txBody>
      </p:sp>
      <p:sp>
        <p:nvSpPr>
          <p:cNvPr id="8" name="TextBox 7"/>
          <p:cNvSpPr txBox="1"/>
          <p:nvPr/>
        </p:nvSpPr>
        <p:spPr>
          <a:xfrm>
            <a:off x="457200" y="1986559"/>
            <a:ext cx="7110986" cy="2585323"/>
          </a:xfrm>
          <a:prstGeom prst="rect">
            <a:avLst/>
          </a:prstGeom>
          <a:noFill/>
        </p:spPr>
        <p:txBody>
          <a:bodyPr wrap="none" rtlCol="0">
            <a:spAutoFit/>
          </a:bodyPr>
          <a:lstStyle/>
          <a:p>
            <a:r>
              <a:rPr lang="en-US" b="1" dirty="0" smtClean="0"/>
              <a:t>Configuring </a:t>
            </a:r>
            <a:r>
              <a:rPr lang="en-US" b="1" dirty="0"/>
              <a:t>the driver program to connect to Mesos:     </a:t>
            </a:r>
            <a:endParaRPr lang="en-US" b="1" dirty="0" smtClean="0"/>
          </a:p>
          <a:p>
            <a:endParaRPr lang="en-US" dirty="0"/>
          </a:p>
          <a:p>
            <a:r>
              <a:rPr lang="en-US" sz="1400" dirty="0" err="1" smtClean="0"/>
              <a:t>val</a:t>
            </a:r>
            <a:r>
              <a:rPr lang="en-US" sz="1400" dirty="0" smtClean="0"/>
              <a:t> </a:t>
            </a:r>
            <a:r>
              <a:rPr lang="en-US" sz="1400" dirty="0" err="1"/>
              <a:t>sconf</a:t>
            </a:r>
            <a:r>
              <a:rPr lang="en-US" sz="1400" dirty="0"/>
              <a:t> = new </a:t>
            </a:r>
            <a:r>
              <a:rPr lang="en-US" sz="1400" dirty="0" err="1"/>
              <a:t>SparkConf</a:t>
            </a:r>
            <a:r>
              <a:rPr lang="en-US" sz="1400" dirty="0"/>
              <a:t>()      </a:t>
            </a:r>
            <a:endParaRPr lang="en-US" sz="1400" dirty="0" smtClean="0"/>
          </a:p>
          <a:p>
            <a:r>
              <a:rPr lang="en-US" sz="1400" dirty="0" smtClean="0"/>
              <a:t>.</a:t>
            </a:r>
            <a:r>
              <a:rPr lang="en-US" sz="1400" dirty="0" err="1"/>
              <a:t>setMaster</a:t>
            </a:r>
            <a:r>
              <a:rPr lang="en-US" sz="1400" dirty="0"/>
              <a:t>("</a:t>
            </a:r>
            <a:r>
              <a:rPr lang="en-US" sz="1400" dirty="0" err="1"/>
              <a:t>mesos</a:t>
            </a:r>
            <a:r>
              <a:rPr lang="en-US" sz="1400" dirty="0"/>
              <a:t>://</a:t>
            </a:r>
            <a:r>
              <a:rPr lang="en-US" sz="1400" dirty="0" err="1"/>
              <a:t>zk</a:t>
            </a:r>
            <a:r>
              <a:rPr lang="en-US" sz="1400" dirty="0"/>
              <a:t>://10.121.93.241:2181,10.181.2.12:2181,10.107.48.112:2181/</a:t>
            </a:r>
            <a:r>
              <a:rPr lang="en-US" sz="1400" dirty="0" err="1"/>
              <a:t>mesos</a:t>
            </a:r>
            <a:r>
              <a:rPr lang="en-US" sz="1400" dirty="0"/>
              <a:t>")      </a:t>
            </a:r>
            <a:endParaRPr lang="en-US" sz="1400" dirty="0" smtClean="0"/>
          </a:p>
          <a:p>
            <a:r>
              <a:rPr lang="en-US" sz="1400" dirty="0" smtClean="0"/>
              <a:t>.</a:t>
            </a:r>
            <a:r>
              <a:rPr lang="en-US" sz="1400" dirty="0" err="1"/>
              <a:t>setAppName</a:t>
            </a:r>
            <a:r>
              <a:rPr lang="en-US" sz="1400" dirty="0" smtClean="0"/>
              <a:t>(”</a:t>
            </a:r>
            <a:r>
              <a:rPr lang="en-US" sz="1400" dirty="0" err="1" smtClean="0"/>
              <a:t>HAStreamingApp</a:t>
            </a:r>
            <a:r>
              <a:rPr lang="en-US" sz="1400" dirty="0"/>
              <a:t>")      </a:t>
            </a:r>
            <a:endParaRPr lang="en-US" sz="1400" dirty="0" smtClean="0"/>
          </a:p>
          <a:p>
            <a:r>
              <a:rPr lang="en-US" sz="1400" dirty="0" smtClean="0"/>
              <a:t>.</a:t>
            </a:r>
            <a:r>
              <a:rPr lang="en-US" sz="1400" dirty="0"/>
              <a:t>set("spark.executor.</a:t>
            </a:r>
            <a:r>
              <a:rPr lang="en-US" sz="1400" dirty="0" err="1"/>
              <a:t>uri</a:t>
            </a:r>
            <a:r>
              <a:rPr lang="en-US" sz="1400" dirty="0"/>
              <a:t>","</a:t>
            </a:r>
            <a:r>
              <a:rPr lang="en-US" sz="1400" dirty="0" err="1"/>
              <a:t>hdfs</a:t>
            </a:r>
            <a:r>
              <a:rPr lang="en-US" sz="1400" dirty="0"/>
              <a:t>://</a:t>
            </a:r>
            <a:r>
              <a:rPr lang="en-US" sz="1400" dirty="0" smtClean="0"/>
              <a:t>Sigmoid/executors/spark-1.6.0-bin-hadoop2.6.tgz</a:t>
            </a:r>
            <a:r>
              <a:rPr lang="en-US" sz="1400" dirty="0"/>
              <a:t>")      </a:t>
            </a:r>
            <a:endParaRPr lang="en-US" sz="1400" dirty="0" smtClean="0"/>
          </a:p>
          <a:p>
            <a:r>
              <a:rPr lang="en-US" sz="1400" dirty="0" smtClean="0"/>
              <a:t>.</a:t>
            </a:r>
            <a:r>
              <a:rPr lang="en-US" sz="1400" dirty="0"/>
              <a:t>set("</a:t>
            </a:r>
            <a:r>
              <a:rPr lang="en-US" sz="1400" dirty="0" err="1"/>
              <a:t>spark.mesos.coarse</a:t>
            </a:r>
            <a:r>
              <a:rPr lang="en-US" sz="1400" dirty="0"/>
              <a:t>", "true")     </a:t>
            </a:r>
            <a:endParaRPr lang="en-US" sz="1400" dirty="0" smtClean="0"/>
          </a:p>
          <a:p>
            <a:r>
              <a:rPr lang="en-US" sz="1400" dirty="0" smtClean="0"/>
              <a:t> </a:t>
            </a:r>
            <a:r>
              <a:rPr lang="en-US" sz="1400" dirty="0"/>
              <a:t>.set("</a:t>
            </a:r>
            <a:r>
              <a:rPr lang="en-US" sz="1400" dirty="0" err="1"/>
              <a:t>spark.cores.max</a:t>
            </a:r>
            <a:r>
              <a:rPr lang="en-US" sz="1400" dirty="0"/>
              <a:t>", "30")      </a:t>
            </a:r>
            <a:endParaRPr lang="en-US" sz="1400" dirty="0" smtClean="0"/>
          </a:p>
          <a:p>
            <a:r>
              <a:rPr lang="en-US" sz="1400" dirty="0" smtClean="0"/>
              <a:t>.</a:t>
            </a:r>
            <a:r>
              <a:rPr lang="en-US" sz="1400" dirty="0"/>
              <a:t>set("</a:t>
            </a:r>
            <a:r>
              <a:rPr lang="en-US" sz="1400" dirty="0" err="1"/>
              <a:t>spark.executor.memory</a:t>
            </a:r>
            <a:r>
              <a:rPr lang="en-US" sz="1400" dirty="0"/>
              <a:t>", "10g")   </a:t>
            </a:r>
            <a:endParaRPr lang="en-US" sz="1400" dirty="0" smtClean="0"/>
          </a:p>
          <a:p>
            <a:r>
              <a:rPr lang="en-US" sz="1400" dirty="0" err="1" smtClean="0"/>
              <a:t>val</a:t>
            </a:r>
            <a:r>
              <a:rPr lang="en-US" sz="1400" dirty="0" smtClean="0"/>
              <a:t> </a:t>
            </a:r>
            <a:r>
              <a:rPr lang="en-US" sz="1400" dirty="0" err="1"/>
              <a:t>sc</a:t>
            </a:r>
            <a:r>
              <a:rPr lang="en-US" sz="1400" dirty="0"/>
              <a:t> = new </a:t>
            </a:r>
            <a:r>
              <a:rPr lang="en-US" sz="1400" dirty="0" err="1"/>
              <a:t>SparkContext</a:t>
            </a:r>
            <a:r>
              <a:rPr lang="en-US" sz="1400" dirty="0"/>
              <a:t>(</a:t>
            </a:r>
            <a:r>
              <a:rPr lang="en-US" sz="1400" dirty="0" err="1"/>
              <a:t>sconf</a:t>
            </a:r>
            <a:r>
              <a:rPr lang="en-US" sz="1400" dirty="0"/>
              <a:t>)   </a:t>
            </a:r>
            <a:endParaRPr lang="en-US" sz="1400" dirty="0" smtClean="0"/>
          </a:p>
          <a:p>
            <a:r>
              <a:rPr lang="en-US" sz="1400" dirty="0" err="1" smtClean="0"/>
              <a:t>val</a:t>
            </a:r>
            <a:r>
              <a:rPr lang="en-US" sz="1400" dirty="0" smtClean="0"/>
              <a:t> </a:t>
            </a:r>
            <a:r>
              <a:rPr lang="en-US" sz="1400" dirty="0" err="1"/>
              <a:t>ssc</a:t>
            </a:r>
            <a:r>
              <a:rPr lang="en-US" sz="1400" dirty="0"/>
              <a:t> = new </a:t>
            </a:r>
            <a:r>
              <a:rPr lang="en-US" sz="1400" dirty="0" err="1"/>
              <a:t>StreamingContext</a:t>
            </a:r>
            <a:r>
              <a:rPr lang="en-US" sz="1400" dirty="0"/>
              <a:t>(</a:t>
            </a:r>
            <a:r>
              <a:rPr lang="en-US" sz="1400" dirty="0" err="1"/>
              <a:t>sc</a:t>
            </a:r>
            <a:r>
              <a:rPr lang="en-US" sz="1400" dirty="0"/>
              <a:t>, Seconds(1))</a:t>
            </a:r>
          </a:p>
        </p:txBody>
      </p:sp>
    </p:spTree>
    <p:extLst>
      <p:ext uri="{BB962C8B-B14F-4D97-AF65-F5344CB8AC3E}">
        <p14:creationId xmlns:p14="http://schemas.microsoft.com/office/powerpoint/2010/main" val="16945233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Spark Cassandra </a:t>
            </a:r>
            <a:r>
              <a:rPr lang="en-US" b="1" dirty="0" smtClean="0"/>
              <a:t>Connector</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32</a:t>
            </a:fld>
            <a:endParaRPr lang="en-US" dirty="0"/>
          </a:p>
        </p:txBody>
      </p:sp>
      <p:sp>
        <p:nvSpPr>
          <p:cNvPr id="6" name="TextBox 5"/>
          <p:cNvSpPr txBox="1"/>
          <p:nvPr/>
        </p:nvSpPr>
        <p:spPr>
          <a:xfrm>
            <a:off x="457200" y="1200150"/>
            <a:ext cx="5850769" cy="3000821"/>
          </a:xfrm>
          <a:prstGeom prst="rect">
            <a:avLst/>
          </a:prstGeom>
          <a:noFill/>
        </p:spPr>
        <p:txBody>
          <a:bodyPr wrap="none" rtlCol="0">
            <a:spAutoFit/>
          </a:bodyPr>
          <a:lstStyle/>
          <a:p>
            <a:pPr marL="285750" indent="-285750">
              <a:lnSpc>
                <a:spcPct val="150000"/>
              </a:lnSpc>
              <a:buFont typeface="Wingdings" charset="2"/>
              <a:buChar char="§"/>
            </a:pPr>
            <a:r>
              <a:rPr lang="en-US" dirty="0" smtClean="0"/>
              <a:t>It allows us to expose Cassandra </a:t>
            </a:r>
            <a:r>
              <a:rPr lang="en-US" dirty="0"/>
              <a:t>tables as Spark </a:t>
            </a:r>
            <a:r>
              <a:rPr lang="en-US" dirty="0" smtClean="0"/>
              <a:t>RDDs</a:t>
            </a:r>
          </a:p>
          <a:p>
            <a:pPr marL="285750" indent="-285750">
              <a:lnSpc>
                <a:spcPct val="150000"/>
              </a:lnSpc>
              <a:buFont typeface="Wingdings" charset="2"/>
              <a:buChar char="§"/>
            </a:pPr>
            <a:r>
              <a:rPr lang="en-US" dirty="0"/>
              <a:t>W</a:t>
            </a:r>
            <a:r>
              <a:rPr lang="en-US" dirty="0" smtClean="0"/>
              <a:t>rite </a:t>
            </a:r>
            <a:r>
              <a:rPr lang="en-US" dirty="0"/>
              <a:t>Spark RDDs to Cassandra </a:t>
            </a:r>
            <a:r>
              <a:rPr lang="en-US" dirty="0" smtClean="0"/>
              <a:t>tables</a:t>
            </a:r>
          </a:p>
          <a:p>
            <a:pPr marL="285750" indent="-285750">
              <a:lnSpc>
                <a:spcPct val="150000"/>
              </a:lnSpc>
              <a:buFont typeface="Wingdings" charset="2"/>
              <a:buChar char="§"/>
            </a:pPr>
            <a:r>
              <a:rPr lang="en-US" dirty="0"/>
              <a:t>E</a:t>
            </a:r>
            <a:r>
              <a:rPr lang="en-US" dirty="0" smtClean="0"/>
              <a:t>xecute </a:t>
            </a:r>
            <a:r>
              <a:rPr lang="en-US" dirty="0"/>
              <a:t>arbitrary CQL queries in your Spark applications</a:t>
            </a:r>
            <a:r>
              <a:rPr lang="en-US" dirty="0" smtClean="0"/>
              <a:t>.</a:t>
            </a:r>
          </a:p>
          <a:p>
            <a:pPr marL="285750" indent="-285750">
              <a:lnSpc>
                <a:spcPct val="150000"/>
              </a:lnSpc>
              <a:buFont typeface="Wingdings" charset="2"/>
              <a:buChar char="§"/>
            </a:pPr>
            <a:r>
              <a:rPr lang="en-US" dirty="0"/>
              <a:t>Compatible with Apache Spark 1.0 through </a:t>
            </a:r>
            <a:r>
              <a:rPr lang="en-US" dirty="0" smtClean="0"/>
              <a:t>2.0</a:t>
            </a:r>
          </a:p>
          <a:p>
            <a:pPr marL="285750" indent="-285750">
              <a:lnSpc>
                <a:spcPct val="150000"/>
              </a:lnSpc>
              <a:buFont typeface="Wingdings" charset="2"/>
              <a:buChar char="§"/>
            </a:pPr>
            <a:r>
              <a:rPr lang="en-US" dirty="0" smtClean="0"/>
              <a:t>It </a:t>
            </a:r>
            <a:r>
              <a:rPr lang="en-US" dirty="0"/>
              <a:t>Maps table rows to </a:t>
            </a:r>
            <a:r>
              <a:rPr lang="en-US" b="1" dirty="0" err="1"/>
              <a:t>CassandraRow</a:t>
            </a:r>
            <a:r>
              <a:rPr lang="en-US" dirty="0"/>
              <a:t> objects or </a:t>
            </a:r>
            <a:r>
              <a:rPr lang="en-US" b="1" dirty="0"/>
              <a:t>tuples</a:t>
            </a:r>
          </a:p>
          <a:p>
            <a:pPr marL="285750" indent="-285750">
              <a:lnSpc>
                <a:spcPct val="150000"/>
              </a:lnSpc>
              <a:buFont typeface="Wingdings" charset="2"/>
              <a:buChar char="§"/>
            </a:pPr>
            <a:r>
              <a:rPr lang="en-US" dirty="0" smtClean="0"/>
              <a:t>Do Join </a:t>
            </a:r>
            <a:r>
              <a:rPr lang="en-US" dirty="0"/>
              <a:t>with a subset of Cassandra </a:t>
            </a:r>
            <a:r>
              <a:rPr lang="en-US" dirty="0" smtClean="0"/>
              <a:t>data</a:t>
            </a:r>
          </a:p>
          <a:p>
            <a:pPr marL="285750" indent="-285750">
              <a:lnSpc>
                <a:spcPct val="150000"/>
              </a:lnSpc>
              <a:buFont typeface="Wingdings" charset="2"/>
              <a:buChar char="§"/>
            </a:pPr>
            <a:r>
              <a:rPr lang="en-US" dirty="0"/>
              <a:t>Partition RDDs according to Cassandra replication</a:t>
            </a:r>
          </a:p>
        </p:txBody>
      </p:sp>
    </p:spTree>
    <p:extLst>
      <p:ext uri="{BB962C8B-B14F-4D97-AF65-F5344CB8AC3E}">
        <p14:creationId xmlns:p14="http://schemas.microsoft.com/office/powerpoint/2010/main" val="3232725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33</a:t>
            </a:fld>
            <a:endParaRPr lang="en-US" dirty="0"/>
          </a:p>
        </p:txBody>
      </p:sp>
      <p:sp>
        <p:nvSpPr>
          <p:cNvPr id="5" name="TextBox 4"/>
          <p:cNvSpPr txBox="1"/>
          <p:nvPr/>
        </p:nvSpPr>
        <p:spPr>
          <a:xfrm>
            <a:off x="420073" y="1733550"/>
            <a:ext cx="8252259" cy="646331"/>
          </a:xfrm>
          <a:prstGeom prst="rect">
            <a:avLst/>
          </a:prstGeom>
          <a:noFill/>
        </p:spPr>
        <p:txBody>
          <a:bodyPr wrap="none" rtlCol="0">
            <a:spAutoFit/>
          </a:bodyPr>
          <a:lstStyle/>
          <a:p>
            <a:r>
              <a:rPr lang="en-US" dirty="0"/>
              <a:t>resolvers += "Spark Packages Repo" at "https://</a:t>
            </a:r>
            <a:r>
              <a:rPr lang="en-US" dirty="0" err="1"/>
              <a:t>dl.bintray.com</a:t>
            </a:r>
            <a:r>
              <a:rPr lang="en-US" dirty="0"/>
              <a:t>/spark-packages/maven" </a:t>
            </a:r>
            <a:endParaRPr lang="en-US" dirty="0" smtClean="0"/>
          </a:p>
          <a:p>
            <a:r>
              <a:rPr lang="en-US" dirty="0" err="1" smtClean="0"/>
              <a:t>libraryDependencies</a:t>
            </a:r>
            <a:r>
              <a:rPr lang="en-US" dirty="0" smtClean="0"/>
              <a:t> </a:t>
            </a:r>
            <a:r>
              <a:rPr lang="en-US" dirty="0"/>
              <a:t>+= "</a:t>
            </a:r>
            <a:r>
              <a:rPr lang="en-US" dirty="0" err="1"/>
              <a:t>datastax</a:t>
            </a:r>
            <a:r>
              <a:rPr lang="en-US" dirty="0"/>
              <a:t>" % "spark-</a:t>
            </a:r>
            <a:r>
              <a:rPr lang="en-US" dirty="0" err="1"/>
              <a:t>cassandra</a:t>
            </a:r>
            <a:r>
              <a:rPr lang="en-US" dirty="0"/>
              <a:t>-connector" % "1.6.0-s_2.10"</a:t>
            </a:r>
          </a:p>
        </p:txBody>
      </p:sp>
      <p:sp>
        <p:nvSpPr>
          <p:cNvPr id="6" name="TextBox 5"/>
          <p:cNvSpPr txBox="1"/>
          <p:nvPr/>
        </p:nvSpPr>
        <p:spPr>
          <a:xfrm>
            <a:off x="420073" y="1387609"/>
            <a:ext cx="2672526" cy="369332"/>
          </a:xfrm>
          <a:prstGeom prst="rect">
            <a:avLst/>
          </a:prstGeom>
          <a:noFill/>
        </p:spPr>
        <p:txBody>
          <a:bodyPr wrap="none" rtlCol="0">
            <a:spAutoFit/>
          </a:bodyPr>
          <a:lstStyle/>
          <a:p>
            <a:r>
              <a:rPr lang="en-US" b="1" dirty="0" err="1"/>
              <a:t>build.sbt</a:t>
            </a:r>
            <a:r>
              <a:rPr lang="en-US" b="1" dirty="0"/>
              <a:t> should </a:t>
            </a:r>
            <a:r>
              <a:rPr lang="en-US" b="1" dirty="0" smtClean="0"/>
              <a:t>include: </a:t>
            </a:r>
            <a:endParaRPr lang="en-US" b="1" dirty="0"/>
          </a:p>
        </p:txBody>
      </p:sp>
      <p:sp>
        <p:nvSpPr>
          <p:cNvPr id="7" name="TextBox 6"/>
          <p:cNvSpPr txBox="1"/>
          <p:nvPr/>
        </p:nvSpPr>
        <p:spPr>
          <a:xfrm>
            <a:off x="457200" y="2865536"/>
            <a:ext cx="4030078" cy="369332"/>
          </a:xfrm>
          <a:prstGeom prst="rect">
            <a:avLst/>
          </a:prstGeom>
          <a:noFill/>
        </p:spPr>
        <p:txBody>
          <a:bodyPr wrap="none" rtlCol="0">
            <a:spAutoFit/>
          </a:bodyPr>
          <a:lstStyle/>
          <a:p>
            <a:r>
              <a:rPr lang="en-US" b="1" dirty="0"/>
              <a:t>import </a:t>
            </a:r>
            <a:r>
              <a:rPr lang="en-US" b="1" dirty="0" err="1"/>
              <a:t>com.datastax.spark.connector</a:t>
            </a:r>
            <a:r>
              <a:rPr lang="en-US" b="1" dirty="0"/>
              <a:t>._</a:t>
            </a:r>
          </a:p>
        </p:txBody>
      </p:sp>
    </p:spTree>
    <p:extLst>
      <p:ext uri="{BB962C8B-B14F-4D97-AF65-F5344CB8AC3E}">
        <p14:creationId xmlns:p14="http://schemas.microsoft.com/office/powerpoint/2010/main" val="208381661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34</a:t>
            </a:fld>
            <a:endParaRPr lang="en-US" dirty="0"/>
          </a:p>
        </p:txBody>
      </p:sp>
      <p:sp>
        <p:nvSpPr>
          <p:cNvPr id="5" name="TextBox 4"/>
          <p:cNvSpPr txBox="1"/>
          <p:nvPr/>
        </p:nvSpPr>
        <p:spPr>
          <a:xfrm>
            <a:off x="475527" y="1504950"/>
            <a:ext cx="5266122" cy="1754326"/>
          </a:xfrm>
          <a:prstGeom prst="rect">
            <a:avLst/>
          </a:prstGeom>
          <a:noFill/>
        </p:spPr>
        <p:txBody>
          <a:bodyPr wrap="none" rtlCol="0">
            <a:spAutoFit/>
          </a:bodyPr>
          <a:lstStyle/>
          <a:p>
            <a:pPr>
              <a:lnSpc>
                <a:spcPct val="150000"/>
              </a:lnSpc>
            </a:pPr>
            <a:r>
              <a:rPr lang="en-US" dirty="0" err="1" smtClean="0"/>
              <a:t>val</a:t>
            </a:r>
            <a:r>
              <a:rPr lang="en-US" dirty="0" smtClean="0"/>
              <a:t> </a:t>
            </a:r>
            <a:r>
              <a:rPr lang="en-US" dirty="0" err="1" smtClean="0"/>
              <a:t>rdd</a:t>
            </a:r>
            <a:r>
              <a:rPr lang="en-US" dirty="0" smtClean="0"/>
              <a:t> = </a:t>
            </a:r>
            <a:r>
              <a:rPr lang="en-US" dirty="0" err="1" smtClean="0"/>
              <a:t>sc.</a:t>
            </a:r>
            <a:r>
              <a:rPr lang="en-US" b="1" dirty="0" err="1" smtClean="0"/>
              <a:t>cassandraTable</a:t>
            </a:r>
            <a:r>
              <a:rPr lang="en-US" dirty="0" smtClean="0"/>
              <a:t>(“</a:t>
            </a:r>
            <a:r>
              <a:rPr lang="en-US" dirty="0" err="1" smtClean="0"/>
              <a:t>applog</a:t>
            </a:r>
            <a:r>
              <a:rPr lang="en-US" dirty="0" smtClean="0"/>
              <a:t>”, “</a:t>
            </a:r>
            <a:r>
              <a:rPr lang="en-US" dirty="0" err="1" smtClean="0"/>
              <a:t>accessTable</a:t>
            </a:r>
            <a:r>
              <a:rPr lang="en-US" dirty="0" smtClean="0"/>
              <a:t>”)</a:t>
            </a:r>
          </a:p>
          <a:p>
            <a:pPr>
              <a:lnSpc>
                <a:spcPct val="150000"/>
              </a:lnSpc>
            </a:pPr>
            <a:r>
              <a:rPr lang="en-US" dirty="0" err="1" smtClean="0"/>
              <a:t>println</a:t>
            </a:r>
            <a:r>
              <a:rPr lang="en-US" dirty="0" smtClean="0"/>
              <a:t>(</a:t>
            </a:r>
            <a:r>
              <a:rPr lang="en-US" dirty="0" err="1" smtClean="0"/>
              <a:t>rdd.count</a:t>
            </a:r>
            <a:r>
              <a:rPr lang="en-US" dirty="0" smtClean="0"/>
              <a:t>)</a:t>
            </a:r>
          </a:p>
          <a:p>
            <a:pPr>
              <a:lnSpc>
                <a:spcPct val="150000"/>
              </a:lnSpc>
            </a:pPr>
            <a:r>
              <a:rPr lang="en-US" dirty="0" err="1" smtClean="0"/>
              <a:t>println</a:t>
            </a:r>
            <a:r>
              <a:rPr lang="en-US" dirty="0" smtClean="0"/>
              <a:t>(</a:t>
            </a:r>
            <a:r>
              <a:rPr lang="en-US" dirty="0" err="1" smtClean="0"/>
              <a:t>rdd.first</a:t>
            </a:r>
            <a:r>
              <a:rPr lang="en-US" dirty="0" smtClean="0"/>
              <a:t>) </a:t>
            </a:r>
          </a:p>
          <a:p>
            <a:pPr>
              <a:lnSpc>
                <a:spcPct val="150000"/>
              </a:lnSpc>
            </a:pPr>
            <a:r>
              <a:rPr lang="en-US" dirty="0" err="1" smtClean="0"/>
              <a:t>println</a:t>
            </a:r>
            <a:r>
              <a:rPr lang="en-US" dirty="0" smtClean="0"/>
              <a:t>(</a:t>
            </a:r>
            <a:r>
              <a:rPr lang="en-US" dirty="0" err="1" smtClean="0"/>
              <a:t>rdd.map</a:t>
            </a:r>
            <a:r>
              <a:rPr lang="en-US" dirty="0" smtClean="0"/>
              <a:t>(_.</a:t>
            </a:r>
            <a:r>
              <a:rPr lang="en-US" dirty="0" err="1" smtClean="0"/>
              <a:t>getInt</a:t>
            </a:r>
            <a:r>
              <a:rPr lang="en-US" dirty="0" smtClean="0"/>
              <a:t>("value")).sum) </a:t>
            </a:r>
            <a:endParaRPr lang="en-US" dirty="0"/>
          </a:p>
        </p:txBody>
      </p:sp>
      <p:sp>
        <p:nvSpPr>
          <p:cNvPr id="6" name="TextBox 5"/>
          <p:cNvSpPr txBox="1"/>
          <p:nvPr/>
        </p:nvSpPr>
        <p:spPr>
          <a:xfrm>
            <a:off x="475527" y="3951369"/>
            <a:ext cx="8265340" cy="369332"/>
          </a:xfrm>
          <a:prstGeom prst="rect">
            <a:avLst/>
          </a:prstGeom>
          <a:noFill/>
        </p:spPr>
        <p:txBody>
          <a:bodyPr wrap="none" rtlCol="0">
            <a:spAutoFit/>
          </a:bodyPr>
          <a:lstStyle/>
          <a:p>
            <a:r>
              <a:rPr lang="en-US" dirty="0" err="1" smtClean="0"/>
              <a:t>collection.</a:t>
            </a:r>
            <a:r>
              <a:rPr lang="en-US" b="1" dirty="0" err="1" smtClean="0"/>
              <a:t>saveToCassandra</a:t>
            </a:r>
            <a:r>
              <a:rPr lang="en-US" dirty="0"/>
              <a:t>(“</a:t>
            </a:r>
            <a:r>
              <a:rPr lang="en-US" dirty="0" err="1"/>
              <a:t>applog</a:t>
            </a:r>
            <a:r>
              <a:rPr lang="en-US" dirty="0" smtClean="0"/>
              <a:t>”, "</a:t>
            </a:r>
            <a:r>
              <a:rPr lang="en-US" dirty="0" err="1" smtClean="0"/>
              <a:t>accessTable</a:t>
            </a:r>
            <a:r>
              <a:rPr lang="en-US" dirty="0" smtClean="0"/>
              <a:t>", </a:t>
            </a:r>
            <a:r>
              <a:rPr lang="en-US" dirty="0" err="1"/>
              <a:t>SomeColumns</a:t>
            </a:r>
            <a:r>
              <a:rPr lang="en-US" dirty="0" smtClean="0"/>
              <a:t>(”city", ”count"))</a:t>
            </a:r>
            <a:endParaRPr lang="en-US" dirty="0"/>
          </a:p>
        </p:txBody>
      </p:sp>
      <p:sp>
        <p:nvSpPr>
          <p:cNvPr id="7" name="TextBox 6"/>
          <p:cNvSpPr txBox="1"/>
          <p:nvPr/>
        </p:nvSpPr>
        <p:spPr>
          <a:xfrm>
            <a:off x="475527" y="3488111"/>
            <a:ext cx="3095719" cy="369332"/>
          </a:xfrm>
          <a:prstGeom prst="rect">
            <a:avLst/>
          </a:prstGeom>
          <a:noFill/>
        </p:spPr>
        <p:txBody>
          <a:bodyPr wrap="none" rtlCol="0">
            <a:spAutoFit/>
          </a:bodyPr>
          <a:lstStyle/>
          <a:p>
            <a:r>
              <a:rPr lang="en-US" b="1" dirty="0" smtClean="0"/>
              <a:t>Save Data Back to Cassandra</a:t>
            </a:r>
            <a:endParaRPr lang="en-US" b="1" dirty="0"/>
          </a:p>
        </p:txBody>
      </p:sp>
      <p:sp>
        <p:nvSpPr>
          <p:cNvPr id="9" name="TextBox 8"/>
          <p:cNvSpPr txBox="1"/>
          <p:nvPr/>
        </p:nvSpPr>
        <p:spPr>
          <a:xfrm>
            <a:off x="457200" y="1157155"/>
            <a:ext cx="5293116" cy="369332"/>
          </a:xfrm>
          <a:prstGeom prst="rect">
            <a:avLst/>
          </a:prstGeom>
          <a:noFill/>
        </p:spPr>
        <p:txBody>
          <a:bodyPr wrap="none" rtlCol="0">
            <a:spAutoFit/>
          </a:bodyPr>
          <a:lstStyle/>
          <a:p>
            <a:r>
              <a:rPr lang="en-US" b="1" dirty="0"/>
              <a:t>G</a:t>
            </a:r>
            <a:r>
              <a:rPr lang="en-US" b="1" dirty="0" smtClean="0"/>
              <a:t>et </a:t>
            </a:r>
            <a:r>
              <a:rPr lang="en-US" b="1" dirty="0"/>
              <a:t>a Spark RDD that represents a Cassandra table</a:t>
            </a:r>
          </a:p>
        </p:txBody>
      </p:sp>
    </p:spTree>
    <p:extLst>
      <p:ext uri="{BB962C8B-B14F-4D97-AF65-F5344CB8AC3E}">
        <p14:creationId xmlns:p14="http://schemas.microsoft.com/office/powerpoint/2010/main" val="7694934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more higher order functions:</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35</a:t>
            </a:fld>
            <a:endParaRPr lang="en-US" dirty="0"/>
          </a:p>
        </p:txBody>
      </p:sp>
      <p:sp>
        <p:nvSpPr>
          <p:cNvPr id="5" name="TextBox 4"/>
          <p:cNvSpPr txBox="1"/>
          <p:nvPr/>
        </p:nvSpPr>
        <p:spPr>
          <a:xfrm>
            <a:off x="579328" y="1570863"/>
            <a:ext cx="7842853" cy="646331"/>
          </a:xfrm>
          <a:prstGeom prst="rect">
            <a:avLst/>
          </a:prstGeom>
          <a:noFill/>
        </p:spPr>
        <p:txBody>
          <a:bodyPr wrap="none" rtlCol="0">
            <a:spAutoFit/>
          </a:bodyPr>
          <a:lstStyle/>
          <a:p>
            <a:r>
              <a:rPr lang="en-US" b="1" dirty="0" err="1" smtClean="0"/>
              <a:t>repartitionByCassandraReplica</a:t>
            </a:r>
            <a:r>
              <a:rPr lang="en-US" dirty="0" smtClean="0"/>
              <a:t> : It </a:t>
            </a:r>
            <a:r>
              <a:rPr lang="en-US" dirty="0"/>
              <a:t>be used to relocate data in an RDD to match </a:t>
            </a:r>
            <a:endParaRPr lang="en-US" dirty="0" smtClean="0"/>
          </a:p>
          <a:p>
            <a:r>
              <a:rPr lang="en-US" dirty="0" smtClean="0"/>
              <a:t>the </a:t>
            </a:r>
            <a:r>
              <a:rPr lang="en-US" dirty="0"/>
              <a:t>replication strategy of a given table and </a:t>
            </a:r>
            <a:r>
              <a:rPr lang="en-US" dirty="0" err="1"/>
              <a:t>keyspace</a:t>
            </a:r>
            <a:endParaRPr lang="en-US" dirty="0"/>
          </a:p>
        </p:txBody>
      </p:sp>
      <p:sp>
        <p:nvSpPr>
          <p:cNvPr id="6" name="TextBox 5"/>
          <p:cNvSpPr txBox="1"/>
          <p:nvPr/>
        </p:nvSpPr>
        <p:spPr>
          <a:xfrm>
            <a:off x="579328" y="2557514"/>
            <a:ext cx="7875361" cy="646331"/>
          </a:xfrm>
          <a:prstGeom prst="rect">
            <a:avLst/>
          </a:prstGeom>
          <a:noFill/>
        </p:spPr>
        <p:txBody>
          <a:bodyPr wrap="none" rtlCol="0">
            <a:spAutoFit/>
          </a:bodyPr>
          <a:lstStyle/>
          <a:p>
            <a:r>
              <a:rPr lang="en-US" b="1" dirty="0" err="1" smtClean="0"/>
              <a:t>joinWithCassandraTable</a:t>
            </a:r>
            <a:r>
              <a:rPr lang="en-US" dirty="0" smtClean="0"/>
              <a:t> : </a:t>
            </a:r>
            <a:r>
              <a:rPr lang="en-US" dirty="0"/>
              <a:t>The connector supports using any RDD as a source of </a:t>
            </a:r>
            <a:endParaRPr lang="en-US" dirty="0" smtClean="0"/>
          </a:p>
          <a:p>
            <a:r>
              <a:rPr lang="en-US" dirty="0" smtClean="0"/>
              <a:t>a </a:t>
            </a:r>
            <a:r>
              <a:rPr lang="en-US" dirty="0"/>
              <a:t>direct join with a Cassandra Table</a:t>
            </a:r>
          </a:p>
        </p:txBody>
      </p:sp>
    </p:spTree>
    <p:extLst>
      <p:ext uri="{BB962C8B-B14F-4D97-AF65-F5344CB8AC3E}">
        <p14:creationId xmlns:p14="http://schemas.microsoft.com/office/powerpoint/2010/main" val="86679751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Hint to scalable </a:t>
            </a:r>
            <a:r>
              <a:rPr lang="en-US" dirty="0"/>
              <a:t>pipeline</a:t>
            </a:r>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36</a:t>
            </a:fld>
            <a:endParaRPr lang="en-US" dirty="0"/>
          </a:p>
        </p:txBody>
      </p:sp>
      <p:sp>
        <p:nvSpPr>
          <p:cNvPr id="5" name="TextBox 4"/>
          <p:cNvSpPr txBox="1"/>
          <p:nvPr/>
        </p:nvSpPr>
        <p:spPr>
          <a:xfrm>
            <a:off x="457200" y="1084153"/>
            <a:ext cx="7467600" cy="2246769"/>
          </a:xfrm>
          <a:prstGeom prst="rect">
            <a:avLst/>
          </a:prstGeom>
          <a:noFill/>
        </p:spPr>
        <p:txBody>
          <a:bodyPr wrap="square" rtlCol="0">
            <a:spAutoFit/>
          </a:bodyPr>
          <a:lstStyle/>
          <a:p>
            <a:r>
              <a:rPr lang="en-US" sz="2000" b="1" dirty="0"/>
              <a:t>Figure out the bottleneck : CPU, Memory, IO, </a:t>
            </a:r>
            <a:r>
              <a:rPr lang="en-US" sz="2000" b="1" dirty="0" smtClean="0"/>
              <a:t>Network</a:t>
            </a:r>
          </a:p>
          <a:p>
            <a:endParaRPr lang="en-US" sz="2000" b="1" dirty="0"/>
          </a:p>
          <a:p>
            <a:r>
              <a:rPr lang="en-US" sz="2000" b="1" dirty="0" smtClean="0"/>
              <a:t>If </a:t>
            </a:r>
            <a:r>
              <a:rPr lang="en-US" sz="2000" b="1" dirty="0"/>
              <a:t>parsing is involved, use the one which gives high performance</a:t>
            </a:r>
            <a:r>
              <a:rPr lang="en-US" sz="2000" b="1" dirty="0" smtClean="0"/>
              <a:t>.</a:t>
            </a:r>
          </a:p>
          <a:p>
            <a:endParaRPr lang="en-US" sz="2000" b="1" dirty="0"/>
          </a:p>
          <a:p>
            <a:r>
              <a:rPr lang="en-US" sz="2000" b="1" dirty="0" smtClean="0"/>
              <a:t>Proper </a:t>
            </a:r>
            <a:r>
              <a:rPr lang="en-US" sz="2000" b="1" dirty="0"/>
              <a:t>Data </a:t>
            </a:r>
            <a:r>
              <a:rPr lang="en-US" sz="2000" b="1" dirty="0" smtClean="0"/>
              <a:t>modeling</a:t>
            </a:r>
          </a:p>
          <a:p>
            <a:endParaRPr lang="en-US" sz="2000" b="1" dirty="0"/>
          </a:p>
          <a:p>
            <a:r>
              <a:rPr lang="en-US" sz="2000" b="1" dirty="0" smtClean="0"/>
              <a:t>Compression</a:t>
            </a:r>
            <a:r>
              <a:rPr lang="en-US" sz="2000" b="1" dirty="0"/>
              <a:t>, Serialization</a:t>
            </a:r>
          </a:p>
        </p:txBody>
      </p:sp>
    </p:spTree>
    <p:extLst>
      <p:ext uri="{BB962C8B-B14F-4D97-AF65-F5344CB8AC3E}">
        <p14:creationId xmlns:p14="http://schemas.microsoft.com/office/powerpoint/2010/main" val="3147837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a:xfrm>
            <a:off x="457200" y="257175"/>
            <a:ext cx="7620000" cy="4295776"/>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3714750"/>
            <a:ext cx="1905000" cy="62393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6709" y="1047750"/>
            <a:ext cx="1590491" cy="423003"/>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52600" y="1973263"/>
            <a:ext cx="863600" cy="863600"/>
          </a:xfrm>
          <a:prstGeom prst="rect">
            <a:avLst/>
          </a:prstGeom>
        </p:spPr>
      </p:pic>
    </p:spTree>
    <p:extLst>
      <p:ext uri="{BB962C8B-B14F-4D97-AF65-F5344CB8AC3E}">
        <p14:creationId xmlns:p14="http://schemas.microsoft.com/office/powerpoint/2010/main" val="2375352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3"/>
          </p:nvPr>
        </p:nvPicPr>
        <p:blipFill>
          <a:blip r:embed="rId2">
            <a:extLst>
              <a:ext uri="{28A0092B-C50C-407E-A947-70E740481C1C}">
                <a14:useLocalDpi xmlns:a14="http://schemas.microsoft.com/office/drawing/2010/main" val="0"/>
              </a:ext>
            </a:extLst>
          </a:blip>
          <a:stretch>
            <a:fillRect/>
          </a:stretch>
        </p:blipFill>
        <p:spPr>
          <a:xfrm>
            <a:off x="304800" y="0"/>
            <a:ext cx="7848600" cy="4589077"/>
          </a:xfrm>
        </p:spPr>
      </p:pic>
    </p:spTree>
    <p:extLst>
      <p:ext uri="{BB962C8B-B14F-4D97-AF65-F5344CB8AC3E}">
        <p14:creationId xmlns:p14="http://schemas.microsoft.com/office/powerpoint/2010/main" val="2081864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latin typeface="Arial"/>
                <a:cs typeface="Arial"/>
              </a:rPr>
              <a:t>Thank You</a:t>
            </a:r>
            <a:endParaRPr lang="en-US" dirty="0">
              <a:latin typeface="Arial"/>
              <a:cs typeface="Arial"/>
            </a:endParaRPr>
          </a:p>
        </p:txBody>
      </p:sp>
      <p:sp>
        <p:nvSpPr>
          <p:cNvPr id="2" name="Text Placeholder 1"/>
          <p:cNvSpPr>
            <a:spLocks noGrp="1"/>
          </p:cNvSpPr>
          <p:nvPr>
            <p:ph type="body" sz="quarter" idx="13"/>
          </p:nvPr>
        </p:nvSpPr>
        <p:spPr/>
        <p:txBody>
          <a:bodyPr/>
          <a:lstStyle/>
          <a:p>
            <a:r>
              <a:rPr lang="en-US" dirty="0"/>
              <a:t>@rahul_kumar_aws</a:t>
            </a:r>
          </a:p>
        </p:txBody>
      </p:sp>
    </p:spTree>
    <p:extLst>
      <p:ext uri="{BB962C8B-B14F-4D97-AF65-F5344CB8AC3E}">
        <p14:creationId xmlns:p14="http://schemas.microsoft.com/office/powerpoint/2010/main" val="37729278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Management</a:t>
            </a:r>
            <a:endParaRPr lang="en-US" dirty="0">
              <a:latin typeface="Arial"/>
              <a:cs typeface="Arial"/>
            </a:endParaRPr>
          </a:p>
        </p:txBody>
      </p:sp>
      <p:sp>
        <p:nvSpPr>
          <p:cNvPr id="3" name="Footer Placeholder 2"/>
          <p:cNvSpPr>
            <a:spLocks noGrp="1"/>
          </p:cNvSpPr>
          <p:nvPr>
            <p:ph type="ftr" sz="quarter" idx="11"/>
          </p:nvPr>
        </p:nvSpPr>
        <p:spPr/>
        <p:txBody>
          <a:bodyPr/>
          <a:lstStyle/>
          <a:p>
            <a:r>
              <a:rPr lang="en-US" dirty="0">
                <a:latin typeface="Arial"/>
                <a:cs typeface="Arial"/>
              </a:rPr>
              <a:t>© DataStax, All Rights Reserved.</a:t>
            </a:r>
          </a:p>
        </p:txBody>
      </p:sp>
      <p:sp>
        <p:nvSpPr>
          <p:cNvPr id="4" name="Slide Number Placeholder 3"/>
          <p:cNvSpPr>
            <a:spLocks noGrp="1"/>
          </p:cNvSpPr>
          <p:nvPr>
            <p:ph type="sldNum" sz="quarter" idx="12"/>
          </p:nvPr>
        </p:nvSpPr>
        <p:spPr/>
        <p:txBody>
          <a:bodyPr/>
          <a:lstStyle/>
          <a:p>
            <a:fld id="{B10D5614-B734-4280-8F57-1D4947433C97}" type="slidenum">
              <a:rPr lang="en-US" smtClean="0">
                <a:latin typeface="Arial"/>
                <a:cs typeface="Arial"/>
              </a:rPr>
              <a:pPr/>
              <a:t>4</a:t>
            </a:fld>
            <a:endParaRPr lang="en-US" dirty="0">
              <a:latin typeface="Arial"/>
              <a:cs typeface="Arial"/>
            </a:endParaRPr>
          </a:p>
        </p:txBody>
      </p:sp>
      <p:pic>
        <p:nvPicPr>
          <p:cNvPr id="8" name="Picture Placeholder 7"/>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3234" b="13234"/>
          <a:stretch>
            <a:fillRect/>
          </a:stretch>
        </p:blipFill>
        <p:spPr/>
      </p:pic>
      <p:sp>
        <p:nvSpPr>
          <p:cNvPr id="6" name="Text Placeholder 5"/>
          <p:cNvSpPr>
            <a:spLocks noGrp="1"/>
          </p:cNvSpPr>
          <p:nvPr>
            <p:ph type="body" sz="quarter" idx="15"/>
          </p:nvPr>
        </p:nvSpPr>
        <p:spPr/>
        <p:txBody>
          <a:bodyPr/>
          <a:lstStyle/>
          <a:p>
            <a:endParaRPr lang="en-US" dirty="0">
              <a:latin typeface="Arial"/>
              <a:cs typeface="Arial"/>
            </a:endParaRPr>
          </a:p>
        </p:txBody>
      </p:sp>
      <p:sp>
        <p:nvSpPr>
          <p:cNvPr id="7" name="Text Placeholder 6"/>
          <p:cNvSpPr>
            <a:spLocks noGrp="1"/>
          </p:cNvSpPr>
          <p:nvPr>
            <p:ph type="body" sz="quarter" idx="16"/>
          </p:nvPr>
        </p:nvSpPr>
        <p:spPr/>
        <p:txBody>
          <a:bodyPr>
            <a:normAutofit/>
          </a:bodyPr>
          <a:lstStyle/>
          <a:p>
            <a:r>
              <a:rPr lang="en-US" sz="1400" dirty="0"/>
              <a:t>Managing data and </a:t>
            </a:r>
            <a:r>
              <a:rPr lang="en-US" sz="1400" dirty="0" smtClean="0"/>
              <a:t>analyzing </a:t>
            </a:r>
            <a:r>
              <a:rPr lang="en-US" sz="1400" dirty="0"/>
              <a:t>data have always greatest benefit and the greatest challenges for organization.</a:t>
            </a:r>
          </a:p>
        </p:txBody>
      </p:sp>
    </p:spTree>
    <p:extLst>
      <p:ext uri="{BB962C8B-B14F-4D97-AF65-F5344CB8AC3E}">
        <p14:creationId xmlns:p14="http://schemas.microsoft.com/office/powerpoint/2010/main" val="2474348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V’s of Big data</a:t>
            </a:r>
            <a:endParaRPr lang="en-US" dirty="0">
              <a:latin typeface="Arial"/>
              <a:cs typeface="Aria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200150"/>
            <a:ext cx="6575611" cy="3505200"/>
          </a:xfrm>
        </p:spPr>
      </p:pic>
      <p:sp>
        <p:nvSpPr>
          <p:cNvPr id="4" name="Footer Placeholder 3"/>
          <p:cNvSpPr>
            <a:spLocks noGrp="1"/>
          </p:cNvSpPr>
          <p:nvPr>
            <p:ph type="ftr" sz="quarter" idx="11"/>
          </p:nvPr>
        </p:nvSpPr>
        <p:spPr/>
        <p:txBody>
          <a:bodyPr/>
          <a:lstStyle/>
          <a:p>
            <a:r>
              <a:rPr lang="en-US" dirty="0">
                <a:latin typeface="Arial"/>
                <a:cs typeface="Arial"/>
              </a:rPr>
              <a:t>© </a:t>
            </a:r>
            <a:r>
              <a:rPr lang="en-US" dirty="0" smtClean="0">
                <a:latin typeface="Arial"/>
                <a:cs typeface="Arial"/>
              </a:rPr>
              <a:t>DataStax</a:t>
            </a:r>
            <a:r>
              <a:rPr lang="en-US" dirty="0">
                <a:latin typeface="Arial"/>
                <a:cs typeface="Arial"/>
              </a:rPr>
              <a:t>, All Rights Reserved.</a:t>
            </a:r>
          </a:p>
        </p:txBody>
      </p:sp>
      <p:sp>
        <p:nvSpPr>
          <p:cNvPr id="5" name="Slide Number Placeholder 4"/>
          <p:cNvSpPr>
            <a:spLocks noGrp="1"/>
          </p:cNvSpPr>
          <p:nvPr>
            <p:ph type="sldNum" sz="quarter" idx="12"/>
          </p:nvPr>
        </p:nvSpPr>
        <p:spPr/>
        <p:txBody>
          <a:bodyPr/>
          <a:lstStyle/>
          <a:p>
            <a:fld id="{B10D5614-B734-4280-8F57-1D4947433C97}" type="slidenum">
              <a:rPr lang="en-US" smtClean="0">
                <a:latin typeface="Arial"/>
                <a:cs typeface="Arial"/>
              </a:rPr>
              <a:t>5</a:t>
            </a:fld>
            <a:endParaRPr lang="en-US" dirty="0">
              <a:latin typeface="Arial"/>
              <a:cs typeface="Arial"/>
            </a:endParaRPr>
          </a:p>
        </p:txBody>
      </p:sp>
    </p:spTree>
    <p:extLst>
      <p:ext uri="{BB962C8B-B14F-4D97-AF65-F5344CB8AC3E}">
        <p14:creationId xmlns:p14="http://schemas.microsoft.com/office/powerpoint/2010/main" val="18187366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Vertically</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6603" y="1200150"/>
            <a:ext cx="5430794" cy="3200400"/>
          </a:xfrm>
        </p:spPr>
      </p:pic>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6</a:t>
            </a:fld>
            <a:endParaRPr lang="en-US" dirty="0"/>
          </a:p>
        </p:txBody>
      </p:sp>
    </p:spTree>
    <p:extLst>
      <p:ext uri="{BB962C8B-B14F-4D97-AF65-F5344CB8AC3E}">
        <p14:creationId xmlns:p14="http://schemas.microsoft.com/office/powerpoint/2010/main" val="18335577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Scale </a:t>
            </a:r>
            <a:r>
              <a:rPr lang="en-US" dirty="0" smtClean="0"/>
              <a:t>Horizontally</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78833" y="1200150"/>
            <a:ext cx="5386333" cy="3200400"/>
          </a:xfrm>
        </p:spPr>
      </p:pic>
      <p:sp>
        <p:nvSpPr>
          <p:cNvPr id="4" name="Footer Placeholder 3"/>
          <p:cNvSpPr>
            <a:spLocks noGrp="1"/>
          </p:cNvSpPr>
          <p:nvPr>
            <p:ph type="ftr" sz="quarter" idx="11"/>
          </p:nvPr>
        </p:nvSpPr>
        <p:spPr/>
        <p:txBody>
          <a:bodyPr/>
          <a:lstStyle/>
          <a:p>
            <a:r>
              <a:rPr lang="en-US"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t>7</a:t>
            </a:fld>
            <a:endParaRPr lang="en-US" dirty="0"/>
          </a:p>
        </p:txBody>
      </p:sp>
    </p:spTree>
    <p:extLst>
      <p:ext uri="{BB962C8B-B14F-4D97-AF65-F5344CB8AC3E}">
        <p14:creationId xmlns:p14="http://schemas.microsoft.com/office/powerpoint/2010/main" val="3702277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Understanding Distributed Application</a:t>
            </a:r>
            <a:endParaRPr lang="en-US" dirty="0">
              <a:latin typeface="Arial"/>
              <a:cs typeface="Arial"/>
            </a:endParaRPr>
          </a:p>
        </p:txBody>
      </p:sp>
      <p:sp>
        <p:nvSpPr>
          <p:cNvPr id="3" name="Footer Placeholder 2"/>
          <p:cNvSpPr>
            <a:spLocks noGrp="1"/>
          </p:cNvSpPr>
          <p:nvPr>
            <p:ph type="ftr" sz="quarter" idx="11"/>
          </p:nvPr>
        </p:nvSpPr>
        <p:spPr/>
        <p:txBody>
          <a:bodyPr/>
          <a:lstStyle/>
          <a:p>
            <a:r>
              <a:rPr lang="en-US" dirty="0">
                <a:latin typeface="Arial"/>
                <a:cs typeface="Arial"/>
              </a:rPr>
              <a:t>© DataStax, All Rights Reserved.</a:t>
            </a:r>
          </a:p>
        </p:txBody>
      </p:sp>
      <p:sp>
        <p:nvSpPr>
          <p:cNvPr id="4" name="Slide Number Placeholder 3"/>
          <p:cNvSpPr>
            <a:spLocks noGrp="1"/>
          </p:cNvSpPr>
          <p:nvPr>
            <p:ph type="sldNum" sz="quarter" idx="12"/>
          </p:nvPr>
        </p:nvSpPr>
        <p:spPr/>
        <p:txBody>
          <a:bodyPr/>
          <a:lstStyle/>
          <a:p>
            <a:fld id="{B10D5614-B734-4280-8F57-1D4947433C97}" type="slidenum">
              <a:rPr lang="en-US" smtClean="0">
                <a:latin typeface="Arial"/>
                <a:cs typeface="Arial"/>
              </a:rPr>
              <a:pPr/>
              <a:t>8</a:t>
            </a:fld>
            <a:endParaRPr lang="en-US" dirty="0">
              <a:latin typeface="Arial"/>
              <a:cs typeface="Arial"/>
            </a:endParaRPr>
          </a:p>
        </p:txBody>
      </p:sp>
      <p:sp>
        <p:nvSpPr>
          <p:cNvPr id="6" name="TextBox 5"/>
          <p:cNvSpPr txBox="1"/>
          <p:nvPr/>
        </p:nvSpPr>
        <p:spPr>
          <a:xfrm>
            <a:off x="457200" y="1200150"/>
            <a:ext cx="7848599" cy="1815882"/>
          </a:xfrm>
          <a:prstGeom prst="rect">
            <a:avLst/>
          </a:prstGeom>
          <a:noFill/>
        </p:spPr>
        <p:txBody>
          <a:bodyPr wrap="square" rtlCol="0">
            <a:spAutoFit/>
          </a:bodyPr>
          <a:lstStyle/>
          <a:p>
            <a:pPr algn="ctr"/>
            <a:r>
              <a:rPr lang="en-US" sz="2800" dirty="0"/>
              <a:t>“ A distributed system is a software system in which components located on networked computers communicate and coordinate their actions by passing messages.”</a:t>
            </a:r>
          </a:p>
        </p:txBody>
      </p:sp>
    </p:spTree>
    <p:extLst>
      <p:ext uri="{BB962C8B-B14F-4D97-AF65-F5344CB8AC3E}">
        <p14:creationId xmlns:p14="http://schemas.microsoft.com/office/powerpoint/2010/main" val="805795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Principles Of Distributed Application Design</a:t>
            </a:r>
            <a:endParaRPr lang="en-US" dirty="0"/>
          </a:p>
        </p:txBody>
      </p:sp>
      <p:sp>
        <p:nvSpPr>
          <p:cNvPr id="3" name="Footer Placeholder 2"/>
          <p:cNvSpPr>
            <a:spLocks noGrp="1"/>
          </p:cNvSpPr>
          <p:nvPr>
            <p:ph type="ftr" sz="quarter" idx="11"/>
          </p:nvPr>
        </p:nvSpPr>
        <p:spPr/>
        <p:txBody>
          <a:bodyPr/>
          <a:lstStyle/>
          <a:p>
            <a:r>
              <a:rPr lang="en-US" smtClean="0"/>
              <a:t>© DataStax, All Rights Reserved.</a:t>
            </a:r>
            <a:endParaRPr lang="en-US" dirty="0"/>
          </a:p>
        </p:txBody>
      </p:sp>
      <p:sp>
        <p:nvSpPr>
          <p:cNvPr id="4" name="Slide Number Placeholder 3"/>
          <p:cNvSpPr>
            <a:spLocks noGrp="1"/>
          </p:cNvSpPr>
          <p:nvPr>
            <p:ph type="sldNum" sz="quarter" idx="12"/>
          </p:nvPr>
        </p:nvSpPr>
        <p:spPr/>
        <p:txBody>
          <a:bodyPr/>
          <a:lstStyle/>
          <a:p>
            <a:fld id="{B10D5614-B734-4280-8F57-1D4947433C97}" type="slidenum">
              <a:rPr lang="en-US" smtClean="0"/>
              <a:pPr/>
              <a:t>9</a:t>
            </a:fld>
            <a:endParaRPr lang="en-US" dirty="0"/>
          </a:p>
        </p:txBody>
      </p:sp>
      <p:sp>
        <p:nvSpPr>
          <p:cNvPr id="5" name="TextBox 4"/>
          <p:cNvSpPr txBox="1"/>
          <p:nvPr/>
        </p:nvSpPr>
        <p:spPr>
          <a:xfrm>
            <a:off x="949124" y="1342662"/>
            <a:ext cx="2403676" cy="2862322"/>
          </a:xfrm>
          <a:prstGeom prst="rect">
            <a:avLst/>
          </a:prstGeom>
          <a:noFill/>
        </p:spPr>
        <p:txBody>
          <a:bodyPr wrap="square" rtlCol="0">
            <a:spAutoFit/>
          </a:bodyPr>
          <a:lstStyle/>
          <a:p>
            <a:pPr marL="342900" indent="-342900">
              <a:lnSpc>
                <a:spcPct val="150000"/>
              </a:lnSpc>
              <a:buFont typeface="Wingdings" charset="2"/>
              <a:buChar char="§"/>
            </a:pPr>
            <a:r>
              <a:rPr lang="en-US" sz="2000" dirty="0"/>
              <a:t>Availability</a:t>
            </a:r>
          </a:p>
          <a:p>
            <a:pPr marL="342900" indent="-342900">
              <a:lnSpc>
                <a:spcPct val="150000"/>
              </a:lnSpc>
              <a:buFont typeface="Wingdings" charset="2"/>
              <a:buChar char="§"/>
            </a:pPr>
            <a:r>
              <a:rPr lang="en-US" sz="2000" dirty="0"/>
              <a:t>Performance</a:t>
            </a:r>
          </a:p>
          <a:p>
            <a:pPr marL="342900" indent="-342900">
              <a:lnSpc>
                <a:spcPct val="150000"/>
              </a:lnSpc>
              <a:buFont typeface="Wingdings" charset="2"/>
              <a:buChar char="§"/>
            </a:pPr>
            <a:r>
              <a:rPr lang="en-US" sz="2000" dirty="0"/>
              <a:t>Reliability</a:t>
            </a:r>
          </a:p>
          <a:p>
            <a:pPr marL="342900" indent="-342900">
              <a:lnSpc>
                <a:spcPct val="150000"/>
              </a:lnSpc>
              <a:buFont typeface="Wingdings" charset="2"/>
              <a:buChar char="§"/>
            </a:pPr>
            <a:r>
              <a:rPr lang="en-US" sz="2000" dirty="0"/>
              <a:t>Scalability</a:t>
            </a:r>
          </a:p>
          <a:p>
            <a:pPr marL="342900" indent="-342900">
              <a:lnSpc>
                <a:spcPct val="150000"/>
              </a:lnSpc>
              <a:buFont typeface="Wingdings" charset="2"/>
              <a:buChar char="§"/>
            </a:pPr>
            <a:r>
              <a:rPr lang="en-US" sz="2000" dirty="0"/>
              <a:t>Manageability</a:t>
            </a:r>
          </a:p>
          <a:p>
            <a:pPr marL="342900" indent="-342900">
              <a:lnSpc>
                <a:spcPct val="150000"/>
              </a:lnSpc>
              <a:buFont typeface="Wingdings" charset="2"/>
              <a:buChar char="§"/>
            </a:pPr>
            <a:r>
              <a:rPr lang="en-US" sz="2000" dirty="0"/>
              <a:t>Cost</a:t>
            </a:r>
          </a:p>
        </p:txBody>
      </p:sp>
    </p:spTree>
    <p:extLst>
      <p:ext uri="{BB962C8B-B14F-4D97-AF65-F5344CB8AC3E}">
        <p14:creationId xmlns:p14="http://schemas.microsoft.com/office/powerpoint/2010/main" val="2019562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Stax_Template">
  <a:themeElements>
    <a:clrScheme name="DataStax">
      <a:dk1>
        <a:sysClr val="windowText" lastClr="000000"/>
      </a:dk1>
      <a:lt1>
        <a:sysClr val="window" lastClr="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872FB066-11D9-3941-A02B-87679BC2FB76}" vid="{EC15C60F-803D-2D48-BB80-27CDBFDDD7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CSummit_template</Template>
  <TotalTime>7498</TotalTime>
  <Words>1294</Words>
  <Application>Microsoft Macintosh PowerPoint</Application>
  <PresentationFormat>On-screen Show (16:9)</PresentationFormat>
  <Paragraphs>257</Paragraphs>
  <Slides>39</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Calibri</vt:lpstr>
      <vt:lpstr>Helvetica Neue Thin</vt:lpstr>
      <vt:lpstr>Times New Roman</vt:lpstr>
      <vt:lpstr>Wingdings</vt:lpstr>
      <vt:lpstr>Arial</vt:lpstr>
      <vt:lpstr>DataStax_Template</vt:lpstr>
      <vt:lpstr>Rahul Kumar Technical Lead Sigmoid</vt:lpstr>
      <vt:lpstr>About Sigmoid</vt:lpstr>
      <vt:lpstr>PowerPoint Presentation</vt:lpstr>
      <vt:lpstr>Data Management</vt:lpstr>
      <vt:lpstr>Three V’s of Big data</vt:lpstr>
      <vt:lpstr>Scale Vertically</vt:lpstr>
      <vt:lpstr>Scale Horizontally</vt:lpstr>
      <vt:lpstr>Understanding Distributed Application</vt:lpstr>
      <vt:lpstr>Principles Of Distributed Application Design</vt:lpstr>
      <vt:lpstr>Reactive Application</vt:lpstr>
      <vt:lpstr>Reactive libraries, tools and frameworks</vt:lpstr>
      <vt:lpstr>PowerPoint Presentation</vt:lpstr>
      <vt:lpstr>Cassandra Introduction</vt:lpstr>
      <vt:lpstr>Why Cassandra</vt:lpstr>
      <vt:lpstr>Highly scalable NoSQL database</vt:lpstr>
      <vt:lpstr>High Availability</vt:lpstr>
      <vt:lpstr>Read/Write any where</vt:lpstr>
      <vt:lpstr>High Performance</vt:lpstr>
      <vt:lpstr>Cassandra &amp; CAP</vt:lpstr>
      <vt:lpstr>CQL</vt:lpstr>
      <vt:lpstr>Apache Spark</vt:lpstr>
      <vt:lpstr>RDD Introduction</vt:lpstr>
      <vt:lpstr>RDD Operations</vt:lpstr>
      <vt:lpstr>PowerPoint Presentation</vt:lpstr>
      <vt:lpstr>PowerPoint Presentation</vt:lpstr>
      <vt:lpstr>What is Spark Streaming?</vt:lpstr>
      <vt:lpstr>Spark Streaming</vt:lpstr>
      <vt:lpstr>PowerPoint Presentation</vt:lpstr>
      <vt:lpstr>PowerPoint Presentation</vt:lpstr>
      <vt:lpstr>PowerPoint Presentation</vt:lpstr>
      <vt:lpstr>Spark Streaming over a HA Mesos Cluster </vt:lpstr>
      <vt:lpstr>Spark Cassandra Connector</vt:lpstr>
      <vt:lpstr>PowerPoint Presentation</vt:lpstr>
      <vt:lpstr>PowerPoint Presentation</vt:lpstr>
      <vt:lpstr>Many more higher order functions:</vt:lpstr>
      <vt:lpstr>Hint to scalable pipeline</vt:lpstr>
      <vt:lpstr>PowerPoint Presentation</vt:lpstr>
      <vt:lpstr>PowerPoint Presentation</vt:lpstr>
      <vt:lpstr>Thank You</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Theresa Fong</dc:creator>
  <cp:lastModifiedBy>Rahul Kumar</cp:lastModifiedBy>
  <cp:revision>304</cp:revision>
  <dcterms:created xsi:type="dcterms:W3CDTF">2016-06-30T20:15:45Z</dcterms:created>
  <dcterms:modified xsi:type="dcterms:W3CDTF">2016-09-08T21:45:30Z</dcterms:modified>
</cp:coreProperties>
</file>